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8" r:id="rId2"/>
    <p:sldId id="379" r:id="rId3"/>
    <p:sldId id="378" r:id="rId4"/>
    <p:sldId id="381" r:id="rId5"/>
    <p:sldId id="380" r:id="rId6"/>
    <p:sldId id="382" r:id="rId7"/>
    <p:sldId id="383" r:id="rId8"/>
    <p:sldId id="384" r:id="rId9"/>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003300"/>
    <a:srgbClr val="0066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66" d="100"/>
          <a:sy n="66" d="100"/>
        </p:scale>
        <p:origin x="524" y="2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FF894B4C-BAB5-4275-9D8C-37648DACB2C9}" type="datetimeFigureOut">
              <a:rPr lang="en-US"/>
              <a:pPr>
                <a:defRPr/>
              </a:pPr>
              <a:t>6/8/2022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F892BE-70B0-4068-8506-F026E4C5AC0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13795" y="5108728"/>
            <a:ext cx="10365998"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A4A4F221-B2D7-4B14-AF7C-1A90F3D374B6}" type="datetimeFigureOut">
              <a:rPr lang="en-US"/>
              <a:pPr>
                <a:defRPr/>
              </a:pPr>
              <a:t>6/8/2022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32D8EA-3828-425D-A0D1-BC068B3468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8EF61EF-2415-4908-B8C7-3195D8236DD1}" type="datetimeFigureOut">
              <a:rPr lang="en-US"/>
              <a:pPr>
                <a:defRPr/>
              </a:pPr>
              <a:t>6/8/2022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3B3EF5-8FFD-4BD3-9C73-4C9DE251949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0"/>
          <p:cNvSpPr txBox="1"/>
          <p:nvPr/>
        </p:nvSpPr>
        <p:spPr>
          <a:xfrm>
            <a:off x="836613" y="7350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rPr>
              <a:t>“</a:t>
            </a:r>
          </a:p>
        </p:txBody>
      </p:sp>
      <p:sp>
        <p:nvSpPr>
          <p:cNvPr id="6" name="TextBox 12"/>
          <p:cNvSpPr txBox="1"/>
          <p:nvPr/>
        </p:nvSpPr>
        <p:spPr>
          <a:xfrm>
            <a:off x="10658475" y="2971800"/>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7" name="Date Placeholder 4"/>
          <p:cNvSpPr>
            <a:spLocks noGrp="1"/>
          </p:cNvSpPr>
          <p:nvPr>
            <p:ph type="dt" sz="half" idx="14"/>
          </p:nvPr>
        </p:nvSpPr>
        <p:spPr/>
        <p:txBody>
          <a:bodyPr/>
          <a:lstStyle>
            <a:lvl1pPr>
              <a:defRPr/>
            </a:lvl1pPr>
          </a:lstStyle>
          <a:p>
            <a:pPr>
              <a:defRPr/>
            </a:pPr>
            <a:fld id="{1F51A4A9-C76E-4BC9-B931-6EEC2604C0B6}" type="datetimeFigureOut">
              <a:rPr lang="en-US"/>
              <a:pPr>
                <a:defRPr/>
              </a:pPr>
              <a:t>6/8/2022</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60FFD203-E25A-4E1E-A923-D848FA117A3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6DB52833-80B8-4858-BFAF-B3A5449D7BCB}" type="datetimeFigureOut">
              <a:rPr lang="en-US"/>
              <a:pPr>
                <a:defRPr/>
              </a:pPr>
              <a:t>6/8/2022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8CA123-F7E2-4C7E-AFE2-F49793FB0C0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Date Placeholder 3"/>
          <p:cNvSpPr>
            <a:spLocks noGrp="1"/>
          </p:cNvSpPr>
          <p:nvPr>
            <p:ph type="dt" sz="half" idx="18"/>
          </p:nvPr>
        </p:nvSpPr>
        <p:spPr/>
        <p:txBody>
          <a:bodyPr/>
          <a:lstStyle>
            <a:lvl1pPr>
              <a:defRPr/>
            </a:lvl1pPr>
          </a:lstStyle>
          <a:p>
            <a:pPr>
              <a:defRPr/>
            </a:pPr>
            <a:fld id="{859B1262-BBE3-4F82-B5F5-41E1644CB787}" type="datetimeFigureOut">
              <a:rPr lang="en-US"/>
              <a:pPr>
                <a:defRPr/>
              </a:pPr>
              <a:t>6/8/2022</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E7B2D44C-C62E-413C-B8A7-4502865B7ED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1" name="Text Placeholder 3"/>
          <p:cNvSpPr>
            <a:spLocks noGrp="1"/>
          </p:cNvSpPr>
          <p:nvPr>
            <p:ph type="body" sz="half" idx="18"/>
          </p:nvPr>
        </p:nvSpPr>
        <p:spPr>
          <a:xfrm>
            <a:off x="913795" y="4772161"/>
            <a:ext cx="3298955" cy="101903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4" name="Text Placeholder 3"/>
          <p:cNvSpPr>
            <a:spLocks noGrp="1"/>
          </p:cNvSpPr>
          <p:nvPr>
            <p:ph type="body" sz="half" idx="19"/>
          </p:nvPr>
        </p:nvSpPr>
        <p:spPr>
          <a:xfrm>
            <a:off x="4441348" y="4772160"/>
            <a:ext cx="3300336" cy="101903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7" name="Text Placeholder 3"/>
          <p:cNvSpPr>
            <a:spLocks noGrp="1"/>
          </p:cNvSpPr>
          <p:nvPr>
            <p:ph type="body" sz="half" idx="20"/>
          </p:nvPr>
        </p:nvSpPr>
        <p:spPr>
          <a:xfrm>
            <a:off x="7973298" y="4772161"/>
            <a:ext cx="3294258" cy="1019037"/>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3"/>
          <p:cNvSpPr>
            <a:spLocks noGrp="1"/>
          </p:cNvSpPr>
          <p:nvPr>
            <p:ph type="dt" sz="half" idx="23"/>
          </p:nvPr>
        </p:nvSpPr>
        <p:spPr/>
        <p:txBody>
          <a:bodyPr/>
          <a:lstStyle>
            <a:lvl1pPr>
              <a:defRPr/>
            </a:lvl1pPr>
          </a:lstStyle>
          <a:p>
            <a:pPr>
              <a:defRPr/>
            </a:pPr>
            <a:fld id="{EED6CFAA-B658-4E7D-930F-012DBFE96C86}" type="datetimeFigureOut">
              <a:rPr lang="en-US"/>
              <a:pPr>
                <a:defRPr/>
              </a:pPr>
              <a:t>6/8/2022</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A0A9B2D9-0B42-4F13-874A-94E1B9CB86B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2FE2F03-56BB-45F6-B42C-14BBE010EBE1}" type="datetimeFigureOut">
              <a:rPr lang="en-US"/>
              <a:pPr>
                <a:defRPr/>
              </a:pPr>
              <a:t>6/8/2022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A3952A-5ADE-4D69-95EC-E2C57537E38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7E91A6E-BC91-4715-8702-9C09F95D1195}" type="datetimeFigureOut">
              <a:rPr lang="en-US"/>
              <a:pPr>
                <a:defRPr/>
              </a:pPr>
              <a:t>6/8/2022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7C005F-03F3-4AFC-9392-3E119CECE0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24A3166-8E82-4999-BD49-3F15BD104D66}" type="datetimeFigureOut">
              <a:rPr lang="en-US"/>
              <a:pPr>
                <a:defRPr/>
              </a:pPr>
              <a:t>6/8/2022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B3A971-92DA-4D22-8A60-3F5019939C9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164E66C5-0B6F-4840-9E05-34C3125C1852}" type="datetimeFigureOut">
              <a:rPr lang="en-US"/>
              <a:pPr>
                <a:defRPr/>
              </a:pPr>
              <a:t>6/8/2022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3E6E1D-4D5B-4F43-9754-DEE84959CAD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6998F4C9-0E0C-4E20-9C99-721E52C342AB}" type="datetimeFigureOut">
              <a:rPr lang="en-US"/>
              <a:pPr>
                <a:defRPr/>
              </a:pPr>
              <a:t>6/8/2022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2B6141-DE48-4F2F-A446-6C1BA0ABD2A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8B5F0581-E89B-4771-BC40-26D16DFAEE16}" type="datetimeFigureOut">
              <a:rPr lang="en-US"/>
              <a:pPr>
                <a:defRPr/>
              </a:pPr>
              <a:t>6/8/2022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48B719-19A0-4A68-987E-DFB03324A6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6D2AA3FB-BE6E-4910-8530-8E43287C3171}" type="datetimeFigureOut">
              <a:rPr lang="en-US"/>
              <a:pPr>
                <a:defRPr/>
              </a:pPr>
              <a:t>6/8/2022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91E4147-BE97-4E1C-A385-06752CAA8C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49B6FB-6A51-4ED8-A814-E59A4B10DC68}" type="datetimeFigureOut">
              <a:rPr lang="en-US"/>
              <a:pPr>
                <a:defRPr/>
              </a:pPr>
              <a:t>6/8/2022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0EB4FD5-414B-491E-91A7-B0A70555C66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0DF7A5E-5DF3-4D2F-8FF4-24A3D857DBBB}" type="datetimeFigureOut">
              <a:rPr lang="en-US"/>
              <a:pPr>
                <a:defRPr/>
              </a:pPr>
              <a:t>6/8/2022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28036A-BA8E-4BD3-8A69-BC1AE86E29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13794" y="2971800"/>
            <a:ext cx="5934950"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2F582940-6015-4ADE-ACF6-77611C5FF864}" type="datetimeFigureOut">
              <a:rPr lang="en-US"/>
              <a:pPr>
                <a:defRPr/>
              </a:pPr>
              <a:t>6/8/2022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E079EA-0EE9-4030-8619-F9AE229D5D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09600"/>
            <a:ext cx="1035367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095500"/>
            <a:ext cx="10353675" cy="36957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defRPr>
            </a:lvl1pPr>
          </a:lstStyle>
          <a:p>
            <a:pPr>
              <a:defRPr/>
            </a:pPr>
            <a:fld id="{54D9CD55-0BCA-4C9A-BE69-DF19F661670F}" type="datetimeFigureOut">
              <a:rPr lang="en-US"/>
              <a:pPr>
                <a:defRPr/>
              </a:pPr>
              <a:t>6/8/2022</a:t>
            </a:fld>
            <a:endParaRPr lang="en-US"/>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10514013" y="5883275"/>
            <a:ext cx="754062"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defRPr>
            </a:lvl1pPr>
          </a:lstStyle>
          <a:p>
            <a:pPr>
              <a:defRPr/>
            </a:pPr>
            <a:fld id="{405BDD8B-C5F9-4363-8789-D2EB48A2309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66" r:id="rId12"/>
    <p:sldLayoutId id="2147483654" r:id="rId13"/>
    <p:sldLayoutId id="2147483653" r:id="rId14"/>
    <p:sldLayoutId id="2147483652" r:id="rId15"/>
    <p:sldLayoutId id="2147483651" r:id="rId16"/>
    <p:sldLayoutId id="2147483650"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itchFamily="18" charset="0"/>
        </a:defRPr>
      </a:lvl5pPr>
      <a:lvl6pPr marL="457200" algn="ctr" rtl="0" fontAlgn="base">
        <a:lnSpc>
          <a:spcPct val="90000"/>
        </a:lnSpc>
        <a:spcBef>
          <a:spcPct val="0"/>
        </a:spcBef>
        <a:spcAft>
          <a:spcPct val="0"/>
        </a:spcAft>
        <a:defRPr sz="3400" b="1">
          <a:solidFill>
            <a:schemeClr val="tx1"/>
          </a:solidFill>
          <a:latin typeface="Bookman Old Style" pitchFamily="18" charset="0"/>
        </a:defRPr>
      </a:lvl6pPr>
      <a:lvl7pPr marL="914400" algn="ctr" rtl="0" fontAlgn="base">
        <a:lnSpc>
          <a:spcPct val="90000"/>
        </a:lnSpc>
        <a:spcBef>
          <a:spcPct val="0"/>
        </a:spcBef>
        <a:spcAft>
          <a:spcPct val="0"/>
        </a:spcAft>
        <a:defRPr sz="3400" b="1">
          <a:solidFill>
            <a:schemeClr val="tx1"/>
          </a:solidFill>
          <a:latin typeface="Bookman Old Style" pitchFamily="18" charset="0"/>
        </a:defRPr>
      </a:lvl7pPr>
      <a:lvl8pPr marL="1371600" algn="ctr" rtl="0" fontAlgn="base">
        <a:lnSpc>
          <a:spcPct val="90000"/>
        </a:lnSpc>
        <a:spcBef>
          <a:spcPct val="0"/>
        </a:spcBef>
        <a:spcAft>
          <a:spcPct val="0"/>
        </a:spcAft>
        <a:defRPr sz="3400" b="1">
          <a:solidFill>
            <a:schemeClr val="tx1"/>
          </a:solidFill>
          <a:latin typeface="Bookman Old Style" pitchFamily="18" charset="0"/>
        </a:defRPr>
      </a:lvl8pPr>
      <a:lvl9pPr marL="1828800" algn="ctr" rtl="0" fontAlgn="base">
        <a:lnSpc>
          <a:spcPct val="90000"/>
        </a:lnSpc>
        <a:spcBef>
          <a:spcPct val="0"/>
        </a:spcBef>
        <a:spcAft>
          <a:spcPct val="0"/>
        </a:spcAft>
        <a:defRPr sz="3400" b="1">
          <a:solidFill>
            <a:schemeClr val="tx1"/>
          </a:solidFill>
          <a:latin typeface="Bookman Old Style" pitchFamily="18" charset="0"/>
        </a:defRPr>
      </a:lvl9pPr>
    </p:titleStyle>
    <p:bodyStyle>
      <a:lvl1pPr marL="228600" indent="-228600" algn="l" rtl="0" eaLnBrk="0" fontAlgn="base" hangingPunct="0">
        <a:lnSpc>
          <a:spcPct val="120000"/>
        </a:lnSpc>
        <a:spcBef>
          <a:spcPts val="1000"/>
        </a:spcBef>
        <a:spcAft>
          <a:spcPct val="0"/>
        </a:spcAft>
        <a:buFont typeface="Arial"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charset="0"/>
        <a:buChar char="•"/>
        <a:defRPr sz="2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Grp="1"/>
          </p:cNvSpPr>
          <p:nvPr>
            <p:ph type="title"/>
          </p:nvPr>
        </p:nvSpPr>
        <p:spPr bwMode="auto">
          <a:xfrm>
            <a:off x="1313411" y="1474124"/>
            <a:ext cx="10353675" cy="5697538"/>
          </a:xfrm>
        </p:spPr>
        <p:txBody>
          <a:bodyPr wrap="square" numCol="1" anchorCtr="0" compatLnSpc="1">
            <a:prstTxWarp prst="textNoShape">
              <a:avLst/>
            </a:prstTxWarp>
          </a:bodyPr>
          <a:lstStyle/>
          <a:p>
            <a:pPr marL="647700" indent="-647700" algn="r" eaLnBrk="1" hangingPunct="1"/>
            <a:r>
              <a:rPr lang="ru-RU" sz="2800" i="1" cap="none" dirty="0" smtClean="0">
                <a:effectLst/>
                <a:latin typeface="Arial" charset="0"/>
              </a:rPr>
              <a:t>К  25 -летию единственного в Красноярском крае  Музея</a:t>
            </a:r>
            <a:r>
              <a:rPr lang="en-US" sz="2800" i="1" cap="none" dirty="0" smtClean="0">
                <a:effectLst/>
                <a:latin typeface="Arial" charset="0"/>
              </a:rPr>
              <a:t> </a:t>
            </a:r>
            <a:r>
              <a:rPr lang="ru-RU" sz="2800" i="1" cap="none" dirty="0" smtClean="0">
                <a:effectLst/>
                <a:latin typeface="Arial" charset="0"/>
              </a:rPr>
              <a:t>декабристов</a:t>
            </a:r>
            <a:r>
              <a:rPr lang="en-US" sz="3600" i="1" cap="none" dirty="0" smtClean="0">
                <a:effectLst/>
                <a:latin typeface="Arial" charset="0"/>
              </a:rPr>
              <a:t/>
            </a:r>
            <a:br>
              <a:rPr lang="en-US" sz="3600" i="1" cap="none" dirty="0" smtClean="0">
                <a:effectLst/>
                <a:latin typeface="Arial" charset="0"/>
              </a:rPr>
            </a:br>
            <a:r>
              <a:rPr lang="en-US" sz="3600" i="1" cap="none" dirty="0" smtClean="0">
                <a:effectLst/>
                <a:latin typeface="Arial" charset="0"/>
              </a:rPr>
              <a:t/>
            </a:r>
            <a:br>
              <a:rPr lang="en-US" sz="3600" i="1" cap="none" dirty="0" smtClean="0">
                <a:effectLst/>
                <a:latin typeface="Arial" charset="0"/>
              </a:rPr>
            </a:br>
            <a:r>
              <a:rPr lang="ru-RU" sz="5400" cap="none" dirty="0" smtClean="0">
                <a:effectLst/>
                <a:latin typeface="Arial" charset="0"/>
              </a:rPr>
              <a:t>«Декабристы в</a:t>
            </a:r>
            <a:br>
              <a:rPr lang="ru-RU" sz="5400" cap="none" dirty="0" smtClean="0">
                <a:effectLst/>
                <a:latin typeface="Arial" charset="0"/>
              </a:rPr>
            </a:br>
            <a:r>
              <a:rPr lang="ru-RU" sz="5400" cap="none" dirty="0" smtClean="0">
                <a:effectLst/>
                <a:latin typeface="Arial" charset="0"/>
              </a:rPr>
              <a:t> Енисейской губернии»</a:t>
            </a:r>
            <a:br>
              <a:rPr lang="ru-RU" sz="5400" cap="none" dirty="0" smtClean="0">
                <a:effectLst/>
                <a:latin typeface="Arial" charset="0"/>
              </a:rPr>
            </a:br>
            <a:r>
              <a:rPr lang="ru-RU" sz="5400" cap="none" dirty="0" smtClean="0">
                <a:effectLst/>
                <a:latin typeface="Arial" charset="0"/>
              </a:rPr>
              <a:t/>
            </a:r>
            <a:br>
              <a:rPr lang="ru-RU" sz="5400" cap="none" dirty="0" smtClean="0">
                <a:effectLst/>
                <a:latin typeface="Arial" charset="0"/>
              </a:rPr>
            </a:br>
            <a:r>
              <a:rPr lang="ru-RU" sz="2800" cap="none" dirty="0" smtClean="0">
                <a:effectLst/>
                <a:latin typeface="Arial" charset="0"/>
              </a:rPr>
              <a:t>Часть </a:t>
            </a:r>
            <a:r>
              <a:rPr lang="en-US" sz="2800" cap="none" dirty="0" smtClean="0">
                <a:effectLst/>
                <a:latin typeface="Arial" charset="0"/>
              </a:rPr>
              <a:t>II</a:t>
            </a:r>
            <a:br>
              <a:rPr lang="en-US" sz="2800" cap="none" dirty="0" smtClean="0">
                <a:effectLst/>
                <a:latin typeface="Arial" charset="0"/>
              </a:rPr>
            </a:br>
            <a:endParaRPr lang="ru-RU" sz="4000" cap="none" dirty="0" smtClean="0">
              <a:effectLst/>
              <a:latin typeface="Arial"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905" y="161366"/>
            <a:ext cx="1160308" cy="1118484"/>
          </a:xfrm>
          <a:prstGeom prst="rect">
            <a:avLst/>
          </a:prstGeom>
          <a:effectLst>
            <a:softEdge rad="3175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7655" y="161366"/>
            <a:ext cx="1424915" cy="950258"/>
          </a:xfrm>
          <a:prstGeom prst="rect">
            <a:avLst/>
          </a:prstGeom>
          <a:effectLst>
            <a:softEdge rad="3175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bwMode="auto">
          <a:xfrm>
            <a:off x="7600950" y="5738813"/>
            <a:ext cx="4591050" cy="839787"/>
          </a:xfrm>
          <a:noFill/>
        </p:spPr>
        <p:txBody>
          <a:bodyPr wrap="square" numCol="1" anchorCtr="0" compatLnSpc="1">
            <a:prstTxWarp prst="textNoShape">
              <a:avLst/>
            </a:prstTxWarp>
            <a:normAutofit/>
          </a:bodyPr>
          <a:lstStyle/>
          <a:p>
            <a:r>
              <a:rPr lang="ru-RU" sz="2000" b="0" cap="none" dirty="0" err="1" smtClean="0">
                <a:effectLst/>
              </a:rPr>
              <a:t>Пущин</a:t>
            </a:r>
            <a:r>
              <a:rPr lang="ru-RU" sz="2000" b="0" cap="none" dirty="0" smtClean="0">
                <a:effectLst/>
              </a:rPr>
              <a:t> Михаил Иванович </a:t>
            </a:r>
            <a:br>
              <a:rPr lang="ru-RU" sz="2000" b="0" cap="none" dirty="0" smtClean="0">
                <a:effectLst/>
              </a:rPr>
            </a:br>
            <a:r>
              <a:rPr lang="ru-RU" sz="2000" b="0" cap="none" dirty="0" smtClean="0">
                <a:effectLst/>
              </a:rPr>
              <a:t>(1800-1869)</a:t>
            </a:r>
          </a:p>
        </p:txBody>
      </p:sp>
      <p:sp>
        <p:nvSpPr>
          <p:cNvPr id="20482" name="Rectangle 3"/>
          <p:cNvSpPr>
            <a:spLocks noGrp="1"/>
          </p:cNvSpPr>
          <p:nvPr>
            <p:ph type="body" idx="4294967295"/>
          </p:nvPr>
        </p:nvSpPr>
        <p:spPr bwMode="auto">
          <a:xfrm>
            <a:off x="200025" y="323850"/>
            <a:ext cx="7381875" cy="6267450"/>
          </a:xfrm>
          <a:noFill/>
        </p:spPr>
        <p:txBody>
          <a:bodyPr wrap="square" numCol="1" anchor="t" anchorCtr="0" compatLnSpc="1">
            <a:prstTxWarp prst="textNoShape">
              <a:avLst/>
            </a:prstTxWarp>
            <a:normAutofit fontScale="92500" lnSpcReduction="20000"/>
          </a:bodyPr>
          <a:lstStyle/>
          <a:p>
            <a:pPr>
              <a:buFont typeface="Arial" charset="0"/>
              <a:buNone/>
            </a:pPr>
            <a:r>
              <a:rPr lang="ru-RU" sz="1800" dirty="0" smtClean="0">
                <a:effectLst/>
                <a:latin typeface="Arial" charset="0"/>
              </a:rPr>
              <a:t>	</a:t>
            </a:r>
            <a:r>
              <a:rPr lang="ru-RU" sz="1800" dirty="0" smtClean="0">
                <a:effectLst/>
                <a:latin typeface="+mj-lt"/>
              </a:rPr>
              <a:t>Из дворян С-Петербургской губернии. Капитан, командир </a:t>
            </a:r>
            <a:r>
              <a:rPr lang="ru-RU" sz="1800" dirty="0" err="1" smtClean="0">
                <a:effectLst/>
                <a:latin typeface="+mj-lt"/>
              </a:rPr>
              <a:t>лейб</a:t>
            </a:r>
            <a:r>
              <a:rPr lang="ru-RU" sz="1800" dirty="0" smtClean="0">
                <a:effectLst/>
                <a:latin typeface="+mj-lt"/>
              </a:rPr>
              <a:t> –гвардейского конно-пионерного эскадрона. Членом тайного общества не состоял, но знал о существовании Северного общества, был на совещании у К.Ф. Рылеева накануне восстания. Осужден по </a:t>
            </a:r>
            <a:r>
              <a:rPr lang="en-US" sz="1800" dirty="0" smtClean="0">
                <a:effectLst/>
                <a:latin typeface="+mj-lt"/>
              </a:rPr>
              <a:t>X</a:t>
            </a:r>
            <a:r>
              <a:rPr lang="ru-RU" sz="1800" dirty="0" smtClean="0">
                <a:effectLst/>
                <a:latin typeface="+mj-lt"/>
              </a:rPr>
              <a:t> разряду. Осужден к отдаче в солдаты до выслуги. </a:t>
            </a:r>
          </a:p>
          <a:p>
            <a:pPr>
              <a:buFont typeface="Arial" charset="0"/>
              <a:buNone/>
            </a:pPr>
            <a:r>
              <a:rPr lang="ru-RU" sz="1800" dirty="0">
                <a:effectLst/>
                <a:latin typeface="+mj-lt"/>
              </a:rPr>
              <a:t>	</a:t>
            </a:r>
            <a:r>
              <a:rPr lang="ru-RU" sz="1800" dirty="0" smtClean="0">
                <a:effectLst/>
                <a:latin typeface="+mj-lt"/>
              </a:rPr>
              <a:t>Определен в Красноярский гарнизонный батальон. Прибыл туда 26.07.1826 г., но через несколько месяцев был переведен на Кавказ. Участник русско-персидской и русско-турецких войн (1827-1829 гг.). По высочайшему разрешению из поручиков Кавказского саперного батальона уволен со службы 04.02. 1831 г. Разрешено поступить на гражданскую службу.</a:t>
            </a:r>
            <a:br>
              <a:rPr lang="ru-RU" sz="1800" dirty="0" smtClean="0">
                <a:effectLst/>
                <a:latin typeface="+mj-lt"/>
              </a:rPr>
            </a:br>
            <a:endParaRPr lang="ru-RU" sz="1800" dirty="0" smtClean="0">
              <a:effectLst/>
              <a:latin typeface="+mj-lt"/>
            </a:endParaRPr>
          </a:p>
          <a:p>
            <a:pPr>
              <a:buFont typeface="Arial" charset="0"/>
              <a:buNone/>
            </a:pPr>
            <a:r>
              <a:rPr lang="ru-RU" sz="1800" dirty="0">
                <a:effectLst/>
                <a:latin typeface="+mj-lt"/>
              </a:rPr>
              <a:t> </a:t>
            </a:r>
            <a:r>
              <a:rPr lang="ru-RU" sz="1800" dirty="0" smtClean="0">
                <a:effectLst/>
                <a:latin typeface="+mj-lt"/>
              </a:rPr>
              <a:t>   В 1857 г. представил Александру </a:t>
            </a:r>
            <a:r>
              <a:rPr lang="en-US" sz="1800" dirty="0" smtClean="0">
                <a:effectLst/>
                <a:latin typeface="+mj-lt"/>
              </a:rPr>
              <a:t>II</a:t>
            </a:r>
            <a:r>
              <a:rPr lang="ru-RU" sz="1800" dirty="0" smtClean="0">
                <a:effectLst/>
                <a:latin typeface="+mj-lt"/>
              </a:rPr>
              <a:t> автобиографическую записку и после личного с ним объяснения,  указом Сената ему был возвращен прежний чин гвардия капитана. В качестве члена Московского губернского комитета принимал деятельное участие в подготовке отмены крепостного права. В мае 1865 г. «переименован» в генерал – майоры и назначен в коменданты  </a:t>
            </a:r>
            <a:r>
              <a:rPr lang="ru-RU" sz="1800" dirty="0" err="1" smtClean="0">
                <a:effectLst/>
                <a:latin typeface="+mj-lt"/>
              </a:rPr>
              <a:t>Бобруйской</a:t>
            </a:r>
            <a:r>
              <a:rPr lang="ru-RU" sz="1800" dirty="0" smtClean="0">
                <a:effectLst/>
                <a:latin typeface="+mj-lt"/>
              </a:rPr>
              <a:t> крепости. </a:t>
            </a:r>
          </a:p>
          <a:p>
            <a:pPr>
              <a:buFont typeface="Arial" charset="0"/>
              <a:buNone/>
            </a:pPr>
            <a:r>
              <a:rPr lang="ru-RU" sz="1800" dirty="0">
                <a:effectLst/>
                <a:latin typeface="+mj-lt"/>
              </a:rPr>
              <a:t> </a:t>
            </a:r>
            <a:r>
              <a:rPr lang="ru-RU" sz="1800" dirty="0" smtClean="0">
                <a:effectLst/>
                <a:latin typeface="+mj-lt"/>
              </a:rPr>
              <a:t>   Умер Михаил Иванович </a:t>
            </a:r>
            <a:r>
              <a:rPr lang="ru-RU" sz="1800" dirty="0" err="1" smtClean="0">
                <a:effectLst/>
                <a:latin typeface="+mj-lt"/>
              </a:rPr>
              <a:t>Пущин</a:t>
            </a:r>
            <a:r>
              <a:rPr lang="ru-RU" sz="1800" dirty="0" smtClean="0">
                <a:effectLst/>
                <a:latin typeface="+mj-lt"/>
              </a:rPr>
              <a:t> 25 мая 1869 года. </a:t>
            </a:r>
          </a:p>
        </p:txBody>
      </p:sp>
      <p:pic>
        <p:nvPicPr>
          <p:cNvPr id="20483" name="Picture 4" descr="пущин брат Ивана"/>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bwMode="auto">
          <a:xfrm>
            <a:off x="7739063" y="252413"/>
            <a:ext cx="4257675" cy="53959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bwMode="auto">
          <a:xfrm>
            <a:off x="7958310" y="5668155"/>
            <a:ext cx="4233690" cy="882650"/>
          </a:xfrm>
        </p:spPr>
        <p:txBody>
          <a:bodyPr wrap="square" numCol="1" anchorCtr="0" compatLnSpc="1">
            <a:prstTxWarp prst="textNoShape">
              <a:avLst/>
            </a:prstTxWarp>
            <a:noAutofit/>
          </a:bodyPr>
          <a:lstStyle/>
          <a:p>
            <a:r>
              <a:rPr lang="ru-RU" sz="2000" b="0" cap="none" dirty="0" smtClean="0">
                <a:effectLst/>
              </a:rPr>
              <a:t>Соловьев </a:t>
            </a:r>
            <a:br>
              <a:rPr lang="ru-RU" sz="2000" b="0" cap="none" dirty="0" smtClean="0">
                <a:effectLst/>
              </a:rPr>
            </a:br>
            <a:r>
              <a:rPr lang="ru-RU" sz="2000" b="0" cap="none" dirty="0" smtClean="0">
                <a:effectLst/>
              </a:rPr>
              <a:t>Вениамин Николаевич </a:t>
            </a:r>
            <a:br>
              <a:rPr lang="ru-RU" sz="2000" b="0" cap="none" dirty="0" smtClean="0">
                <a:effectLst/>
              </a:rPr>
            </a:br>
            <a:r>
              <a:rPr lang="ru-RU" sz="2000" b="0" cap="none" dirty="0" smtClean="0">
                <a:effectLst/>
              </a:rPr>
              <a:t>(1798-1866 или 1871)</a:t>
            </a:r>
          </a:p>
        </p:txBody>
      </p:sp>
      <p:sp>
        <p:nvSpPr>
          <p:cNvPr id="21506" name="Rectangle 3"/>
          <p:cNvSpPr>
            <a:spLocks noGrp="1"/>
          </p:cNvSpPr>
          <p:nvPr>
            <p:ph type="body" idx="1"/>
          </p:nvPr>
        </p:nvSpPr>
        <p:spPr bwMode="auto">
          <a:xfrm>
            <a:off x="66501" y="272546"/>
            <a:ext cx="7612063" cy="6858000"/>
          </a:xfrm>
        </p:spPr>
        <p:txBody>
          <a:bodyPr wrap="square" numCol="1" anchor="t" anchorCtr="0" compatLnSpc="1">
            <a:prstTxWarp prst="textNoShape">
              <a:avLst/>
            </a:prstTxWarp>
            <a:normAutofit fontScale="92500" lnSpcReduction="10000"/>
          </a:bodyPr>
          <a:lstStyle/>
          <a:p>
            <a:pPr algn="just">
              <a:lnSpc>
                <a:spcPct val="100000"/>
              </a:lnSpc>
              <a:buFont typeface="Arial" charset="0"/>
              <a:buNone/>
            </a:pPr>
            <a:r>
              <a:rPr lang="ru-RU" sz="1800" dirty="0" smtClean="0">
                <a:effectLst/>
                <a:latin typeface="Arial" charset="0"/>
              </a:rPr>
              <a:t>	</a:t>
            </a:r>
            <a:r>
              <a:rPr lang="ru-RU" sz="1800" dirty="0" smtClean="0">
                <a:effectLst/>
                <a:latin typeface="+mj-lt"/>
              </a:rPr>
              <a:t>Из дворян Рязанской губернии. Штабс-капитан Черниговского полка, командир 2-й мушкетерской роты. Член общества Соединенных славян. Участник восстания Черниговского полка. Военным судом при Гл. квартире первой армии в Могилеве приговорен к ссылке в каторжные работы вечно. Отправлен из Киева пешком по этапу в Сибирь.</a:t>
            </a:r>
          </a:p>
          <a:p>
            <a:pPr algn="just">
              <a:lnSpc>
                <a:spcPct val="100000"/>
              </a:lnSpc>
              <a:buFont typeface="Arial" charset="0"/>
              <a:buNone/>
            </a:pPr>
            <a:r>
              <a:rPr lang="ru-RU" sz="1800" dirty="0">
                <a:effectLst/>
                <a:latin typeface="+mj-lt"/>
              </a:rPr>
              <a:t> </a:t>
            </a:r>
            <a:r>
              <a:rPr lang="ru-RU" sz="1800" dirty="0" smtClean="0">
                <a:effectLst/>
                <a:latin typeface="+mj-lt"/>
              </a:rPr>
              <a:t>  24.02.1827 прибыл в Читинский острог. Затем отправлен в </a:t>
            </a:r>
            <a:r>
              <a:rPr lang="ru-RU" sz="1800" dirty="0" err="1" smtClean="0">
                <a:effectLst/>
                <a:latin typeface="+mj-lt"/>
              </a:rPr>
              <a:t>Зарентуйский</a:t>
            </a:r>
            <a:r>
              <a:rPr lang="ru-RU" sz="1800" dirty="0" smtClean="0">
                <a:effectLst/>
                <a:latin typeface="+mj-lt"/>
              </a:rPr>
              <a:t> рудник. После заговора И.И. </a:t>
            </a:r>
            <a:r>
              <a:rPr lang="ru-RU" sz="1800" dirty="0" err="1" smtClean="0">
                <a:effectLst/>
                <a:latin typeface="+mj-lt"/>
              </a:rPr>
              <a:t>Сухинова</a:t>
            </a:r>
            <a:r>
              <a:rPr lang="ru-RU" sz="1800" dirty="0" smtClean="0">
                <a:effectLst/>
                <a:latin typeface="+mj-lt"/>
              </a:rPr>
              <a:t> отправлен в </a:t>
            </a:r>
            <a:r>
              <a:rPr lang="ru-RU" sz="1800" dirty="0" err="1" smtClean="0">
                <a:effectLst/>
                <a:latin typeface="+mj-lt"/>
              </a:rPr>
              <a:t>Култумский</a:t>
            </a:r>
            <a:r>
              <a:rPr lang="ru-RU" sz="1800" dirty="0" smtClean="0">
                <a:effectLst/>
                <a:latin typeface="+mj-lt"/>
              </a:rPr>
              <a:t> рудник, в 1929 г. возвращен в Читинский острог. В сентябре 1830 года прибыл в Петровский завод.  </a:t>
            </a:r>
          </a:p>
          <a:p>
            <a:pPr algn="just">
              <a:lnSpc>
                <a:spcPct val="100000"/>
              </a:lnSpc>
              <a:buFont typeface="Arial" charset="0"/>
              <a:buNone/>
            </a:pPr>
            <a:r>
              <a:rPr lang="ru-RU" sz="1800" dirty="0">
                <a:effectLst/>
                <a:latin typeface="+mj-lt"/>
              </a:rPr>
              <a:t>	</a:t>
            </a:r>
            <a:r>
              <a:rPr lang="ru-RU" sz="1800" dirty="0" smtClean="0">
                <a:effectLst/>
                <a:latin typeface="+mj-lt"/>
              </a:rPr>
              <a:t>По окончании срока 25 мая 1840 года освобождён от каторжной работы и отправлен на поселение в село </a:t>
            </a:r>
            <a:r>
              <a:rPr lang="ru-RU" sz="1800" dirty="0" err="1" smtClean="0">
                <a:effectLst/>
                <a:latin typeface="+mj-lt"/>
              </a:rPr>
              <a:t>Устьянское</a:t>
            </a:r>
            <a:r>
              <a:rPr lang="ru-RU" sz="1800" dirty="0" smtClean="0">
                <a:effectLst/>
                <a:latin typeface="+mj-lt"/>
              </a:rPr>
              <a:t> </a:t>
            </a:r>
            <a:r>
              <a:rPr lang="ru-RU" sz="1800" dirty="0" err="1" smtClean="0">
                <a:effectLst/>
                <a:latin typeface="+mj-lt"/>
              </a:rPr>
              <a:t>Канского</a:t>
            </a:r>
            <a:r>
              <a:rPr lang="ru-RU" sz="1800" dirty="0" smtClean="0">
                <a:effectLst/>
                <a:latin typeface="+mj-lt"/>
              </a:rPr>
              <a:t> округа Енисейской губернии, там обустроился, владел землей. Перевез к себе умирающего друга по каторге А.Е. </a:t>
            </a:r>
            <a:r>
              <a:rPr lang="ru-RU" sz="1800" dirty="0" err="1" smtClean="0">
                <a:effectLst/>
                <a:latin typeface="+mj-lt"/>
              </a:rPr>
              <a:t>Мозалевского</a:t>
            </a:r>
            <a:r>
              <a:rPr lang="ru-RU" sz="1800" dirty="0" smtClean="0">
                <a:effectLst/>
                <a:latin typeface="+mj-lt"/>
              </a:rPr>
              <a:t>, пытался его выходить, устроил в </a:t>
            </a:r>
            <a:r>
              <a:rPr lang="ru-RU" sz="1800" dirty="0" err="1" smtClean="0">
                <a:effectLst/>
                <a:latin typeface="+mj-lt"/>
              </a:rPr>
              <a:t>Канскую</a:t>
            </a:r>
            <a:r>
              <a:rPr lang="ru-RU" sz="1800" dirty="0" smtClean="0">
                <a:effectLst/>
                <a:latin typeface="+mj-lt"/>
              </a:rPr>
              <a:t> больницу, где тот и умер. В декабре 1850 года в 25-летие царствования Николая I Соловьёву разрешено жить везде в Сибири, но под строжайшим надзором. </a:t>
            </a:r>
          </a:p>
          <a:p>
            <a:pPr algn="just">
              <a:lnSpc>
                <a:spcPct val="100000"/>
              </a:lnSpc>
              <a:buFont typeface="Arial" charset="0"/>
              <a:buNone/>
            </a:pPr>
            <a:r>
              <a:rPr lang="ru-RU" sz="1800" dirty="0">
                <a:effectLst/>
                <a:latin typeface="+mj-lt"/>
              </a:rPr>
              <a:t> </a:t>
            </a:r>
            <a:r>
              <a:rPr lang="ru-RU" sz="1800" dirty="0" smtClean="0">
                <a:effectLst/>
                <a:latin typeface="+mj-lt"/>
              </a:rPr>
              <a:t>  По манифесту об амнистии 1856 года ему и детям, рождённым после приговора, возвращены права потомственного дворянства и титул, но без права на прежнее имущество, и разрешено жить, где пожелает в России, кроме столиц. В 1859 году жил в </a:t>
            </a:r>
            <a:r>
              <a:rPr lang="ru-RU" sz="1800" dirty="0" err="1" smtClean="0">
                <a:effectLst/>
                <a:latin typeface="+mj-lt"/>
              </a:rPr>
              <a:t>Скопинском</a:t>
            </a:r>
            <a:r>
              <a:rPr lang="ru-RU" sz="1800" dirty="0" smtClean="0">
                <a:effectLst/>
                <a:latin typeface="+mj-lt"/>
              </a:rPr>
              <a:t> уезде Рязанской губернии у брата, барона</a:t>
            </a:r>
            <a:br>
              <a:rPr lang="ru-RU" sz="1800" dirty="0" smtClean="0">
                <a:effectLst/>
                <a:latin typeface="+mj-lt"/>
              </a:rPr>
            </a:br>
            <a:r>
              <a:rPr lang="ru-RU" sz="1800" dirty="0" smtClean="0">
                <a:effectLst/>
                <a:latin typeface="+mj-lt"/>
              </a:rPr>
              <a:t>М.Н. Соловьёва. Писал мемуары, публиковался в журнале «Русский архив». Умер в Рязани. </a:t>
            </a:r>
          </a:p>
        </p:txBody>
      </p:sp>
      <p:pic>
        <p:nvPicPr>
          <p:cNvPr id="21507" name="Picture 4" descr="Соловьев Вениамин Николаевич"/>
          <p:cNvPicPr>
            <a:picLocks noChangeAspect="1" noChangeArrowheads="1"/>
          </p:cNvPicPr>
          <p:nvPr/>
        </p:nvPicPr>
        <p:blipFill>
          <a:blip r:embed="rId2"/>
          <a:srcRect/>
          <a:stretch>
            <a:fillRect/>
          </a:stretch>
        </p:blipFill>
        <p:spPr bwMode="auto">
          <a:xfrm>
            <a:off x="7890626" y="370292"/>
            <a:ext cx="4008438" cy="50657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p:cNvSpPr>
          <p:nvPr>
            <p:ph type="title"/>
          </p:nvPr>
        </p:nvSpPr>
        <p:spPr bwMode="auto">
          <a:xfrm>
            <a:off x="124691" y="275013"/>
            <a:ext cx="12003578" cy="6297613"/>
          </a:xfrm>
        </p:spPr>
        <p:txBody>
          <a:bodyPr wrap="square" numCol="1" anchorCtr="0" compatLnSpc="1">
            <a:prstTxWarp prst="textNoShape">
              <a:avLst/>
            </a:prstTxWarp>
            <a:noAutofit/>
          </a:bodyPr>
          <a:lstStyle/>
          <a:p>
            <a:pPr algn="l"/>
            <a:r>
              <a:rPr lang="ru-RU" sz="2000" b="0" cap="none" dirty="0" err="1" smtClean="0">
                <a:effectLst/>
              </a:rPr>
              <a:t>Спиридов</a:t>
            </a:r>
            <a:r>
              <a:rPr lang="ru-RU" sz="2000" b="0" cap="none" dirty="0" smtClean="0">
                <a:effectLst/>
              </a:rPr>
              <a:t> Михаил Матвеевич</a:t>
            </a:r>
            <a:br>
              <a:rPr lang="ru-RU" sz="2000" b="0" cap="none" dirty="0" smtClean="0">
                <a:effectLst/>
              </a:rPr>
            </a:br>
            <a:r>
              <a:rPr lang="ru-RU" sz="2000" b="0" cap="none" dirty="0" smtClean="0">
                <a:effectLst/>
              </a:rPr>
              <a:t>(1796-1854)</a:t>
            </a:r>
            <a:br>
              <a:rPr lang="ru-RU" sz="2000" b="0" cap="none" dirty="0" smtClean="0">
                <a:effectLst/>
              </a:rPr>
            </a:br>
            <a:r>
              <a:rPr lang="ru-RU" sz="1700" b="0" cap="none" dirty="0" smtClean="0">
                <a:effectLst/>
              </a:rPr>
              <a:t/>
            </a:r>
            <a:br>
              <a:rPr lang="ru-RU" sz="1700" b="0" cap="none" dirty="0" smtClean="0">
                <a:effectLst/>
              </a:rPr>
            </a:br>
            <a:r>
              <a:rPr lang="ru-RU" sz="1700" b="0" cap="none" dirty="0" smtClean="0">
                <a:effectLst/>
              </a:rPr>
              <a:t>Из дворян Владимирской губернии. Майор, участник заграничных походов и сражений русской армии в 1813-1814 годах. Член общества Соединенных славян. Осужден по I разряду. Каторгу отбывал в Чите и Петровском заводе. В 1839 года </a:t>
            </a:r>
            <a:r>
              <a:rPr lang="ru-RU" sz="1700" b="0" cap="none" dirty="0" err="1" smtClean="0">
                <a:effectLst/>
              </a:rPr>
              <a:t>Спиридов</a:t>
            </a:r>
            <a:r>
              <a:rPr lang="ru-RU" sz="1700" b="0" cap="none" dirty="0" smtClean="0">
                <a:effectLst/>
              </a:rPr>
              <a:t> был назначен, по ходатайству братьев, на поселение в Красноярск. </a:t>
            </a:r>
            <a:br>
              <a:rPr lang="ru-RU" sz="1700" b="0" cap="none" dirty="0" smtClean="0">
                <a:effectLst/>
              </a:rPr>
            </a:br>
            <a:r>
              <a:rPr lang="ru-RU" sz="1700" b="0" cap="none" dirty="0" smtClean="0">
                <a:effectLst/>
              </a:rPr>
              <a:t/>
            </a:r>
            <a:br>
              <a:rPr lang="ru-RU" sz="1700" b="0" cap="none" dirty="0" smtClean="0">
                <a:effectLst/>
              </a:rPr>
            </a:br>
            <a:r>
              <a:rPr lang="ru-RU" sz="1700" b="0" cap="none" dirty="0" smtClean="0">
                <a:effectLst/>
              </a:rPr>
              <a:t>На поселении </a:t>
            </a:r>
            <a:r>
              <a:rPr lang="ru-RU" sz="1700" b="0" cap="none" dirty="0" err="1" smtClean="0">
                <a:effectLst/>
              </a:rPr>
              <a:t>Спиридов</a:t>
            </a:r>
            <a:r>
              <a:rPr lang="ru-RU" sz="1700" b="0" cap="none" dirty="0" smtClean="0">
                <a:effectLst/>
              </a:rPr>
              <a:t> занялся сельским хозяйством, «</a:t>
            </a:r>
            <a:r>
              <a:rPr lang="ru-RU" sz="1700" b="0" i="1" cap="none" dirty="0" smtClean="0">
                <a:effectLst/>
              </a:rPr>
              <a:t>чтобы не только своими руками добывать пропитание, но и личным примером и опытом содействовать развитию крестьянских хозяйств</a:t>
            </a:r>
            <a:r>
              <a:rPr lang="ru-RU" sz="1700" b="0" cap="none" dirty="0" smtClean="0">
                <a:effectLst/>
              </a:rPr>
              <a:t>». По его просьбе к губернатору Енисейской губернии В. И. Копылову в 1843 году ему отмежевали в деревне </a:t>
            </a:r>
            <a:r>
              <a:rPr lang="ru-RU" sz="1700" b="0" cap="none" dirty="0" err="1" smtClean="0">
                <a:effectLst/>
              </a:rPr>
              <a:t>Минино</a:t>
            </a:r>
            <a:r>
              <a:rPr lang="ru-RU" sz="1700" b="0" cap="none" dirty="0" smtClean="0">
                <a:effectLst/>
              </a:rPr>
              <a:t> </a:t>
            </a:r>
            <a:r>
              <a:rPr lang="ru-RU" sz="1700" b="0" cap="none" dirty="0" err="1" smtClean="0">
                <a:effectLst/>
              </a:rPr>
              <a:t>Заледеевской</a:t>
            </a:r>
            <a:r>
              <a:rPr lang="ru-RU" sz="1700" b="0" cap="none" dirty="0" smtClean="0">
                <a:effectLst/>
              </a:rPr>
              <a:t> волости около 15 десятин пустопорожней земли, из которых только 11 были удобными. Позже </a:t>
            </a:r>
            <a:r>
              <a:rPr lang="ru-RU" sz="1700" b="0" cap="none" dirty="0" err="1" smtClean="0">
                <a:effectLst/>
              </a:rPr>
              <a:t>Спиридов</a:t>
            </a:r>
            <a:r>
              <a:rPr lang="ru-RU" sz="1700" b="0" cap="none" dirty="0" smtClean="0">
                <a:effectLst/>
              </a:rPr>
              <a:t> приобрёл хутор </a:t>
            </a:r>
            <a:r>
              <a:rPr lang="ru-RU" sz="1700" b="0" cap="none" dirty="0" err="1" smtClean="0">
                <a:effectLst/>
              </a:rPr>
              <a:t>Дрокино</a:t>
            </a:r>
            <a:r>
              <a:rPr lang="ru-RU" sz="1700" b="0" cap="none" dirty="0" smtClean="0">
                <a:effectLst/>
              </a:rPr>
              <a:t> в 15 верстах от Красноярска на берегу реки </a:t>
            </a:r>
            <a:r>
              <a:rPr lang="ru-RU" sz="1700" b="0" cap="none" dirty="0" err="1" smtClean="0">
                <a:effectLst/>
              </a:rPr>
              <a:t>Качи</a:t>
            </a:r>
            <a:r>
              <a:rPr lang="ru-RU" sz="1700" b="0" cap="none" dirty="0" smtClean="0">
                <a:effectLst/>
              </a:rPr>
              <a:t>. </a:t>
            </a:r>
            <a:br>
              <a:rPr lang="ru-RU" sz="1700" b="0" cap="none" dirty="0" smtClean="0">
                <a:effectLst/>
              </a:rPr>
            </a:br>
            <a:r>
              <a:rPr lang="ru-RU" sz="1700" b="0" cap="none" dirty="0" smtClean="0">
                <a:effectLst/>
              </a:rPr>
              <a:t>8 июля 1848 года ему было разрешено переселиться в построенный там новый дом. </a:t>
            </a:r>
            <a:br>
              <a:rPr lang="ru-RU" sz="1700" b="0" cap="none" dirty="0" smtClean="0">
                <a:effectLst/>
              </a:rPr>
            </a:br>
            <a:r>
              <a:rPr lang="ru-RU" sz="1800" b="0" cap="none" dirty="0" smtClean="0">
                <a:effectLst/>
              </a:rPr>
              <a:t/>
            </a:r>
            <a:br>
              <a:rPr lang="ru-RU" sz="1800" b="0" cap="none" dirty="0" smtClean="0">
                <a:effectLst/>
              </a:rPr>
            </a:br>
            <a:r>
              <a:rPr lang="ru-RU" sz="1800" b="0" cap="none" dirty="0" smtClean="0">
                <a:effectLst/>
              </a:rPr>
              <a:t>В </a:t>
            </a:r>
            <a:r>
              <a:rPr lang="ru-RU" sz="1800" b="0" cap="none" dirty="0" err="1" smtClean="0">
                <a:effectLst/>
              </a:rPr>
              <a:t>Дрокино</a:t>
            </a:r>
            <a:r>
              <a:rPr lang="ru-RU" sz="1800" b="0" cap="none" dirty="0" smtClean="0">
                <a:effectLst/>
              </a:rPr>
              <a:t> </a:t>
            </a:r>
            <a:r>
              <a:rPr lang="ru-RU" sz="1800" b="0" cap="none" dirty="0" err="1" smtClean="0">
                <a:effectLst/>
              </a:rPr>
              <a:t>Спиридов</a:t>
            </a:r>
            <a:r>
              <a:rPr lang="ru-RU" sz="1800" b="0" cap="none" dirty="0" smtClean="0">
                <a:effectLst/>
              </a:rPr>
              <a:t> создал образцово-показательное хозяйство, в котором выращивались пшеница, рожь, гречиха, лен, конопля, картофель и другие культуры. Вывел сорт картофеля, который назывался в Сибири «</a:t>
            </a:r>
            <a:r>
              <a:rPr lang="ru-RU" sz="1800" b="0" i="1" cap="none" dirty="0" err="1" smtClean="0">
                <a:effectLst/>
              </a:rPr>
              <a:t>Спиридовка</a:t>
            </a:r>
            <a:r>
              <a:rPr lang="ru-RU" sz="1800" b="0" cap="none" dirty="0" smtClean="0">
                <a:effectLst/>
              </a:rPr>
              <a:t>». Поставлял хлеб и муку на золотые прииски. Оказывал помощь семенами и деньгами местным крестьянам. Делился урожаем с живущими в Красноярске декабристами. </a:t>
            </a:r>
            <a:br>
              <a:rPr lang="ru-RU" sz="1800" b="0" cap="none" dirty="0" smtClean="0">
                <a:effectLst/>
              </a:rPr>
            </a:br>
            <a:r>
              <a:rPr lang="ru-RU" sz="1800" b="0" cap="none" dirty="0" smtClean="0">
                <a:effectLst/>
              </a:rPr>
              <a:t/>
            </a:r>
            <a:br>
              <a:rPr lang="ru-RU" sz="1800" b="0" cap="none" dirty="0" smtClean="0">
                <a:effectLst/>
              </a:rPr>
            </a:br>
            <a:r>
              <a:rPr lang="ru-RU" sz="1800" b="0" cap="none" dirty="0" smtClean="0">
                <a:effectLst/>
              </a:rPr>
              <a:t>После тяжёлой болезни М. М. </a:t>
            </a:r>
            <a:r>
              <a:rPr lang="ru-RU" sz="1800" b="0" cap="none" dirty="0" err="1" smtClean="0">
                <a:effectLst/>
              </a:rPr>
              <a:t>Спиридов</a:t>
            </a:r>
            <a:r>
              <a:rPr lang="ru-RU" sz="1800" b="0" cap="none" dirty="0" smtClean="0">
                <a:effectLst/>
              </a:rPr>
              <a:t> умер 20 декабря 1854 года в </a:t>
            </a:r>
            <a:r>
              <a:rPr lang="ru-RU" sz="1800" b="0" cap="none" dirty="0" err="1" smtClean="0">
                <a:effectLst/>
              </a:rPr>
              <a:t>Дрокино</a:t>
            </a:r>
            <a:r>
              <a:rPr lang="ru-RU" sz="1800" b="0" cap="none" dirty="0" smtClean="0">
                <a:effectLst/>
              </a:rPr>
              <a:t>. По завещанию его похоронили рядом с Троицкой церковью в селе </a:t>
            </a:r>
            <a:r>
              <a:rPr lang="ru-RU" sz="1800" b="0" cap="none" dirty="0" err="1" smtClean="0">
                <a:effectLst/>
              </a:rPr>
              <a:t>Арейское</a:t>
            </a:r>
            <a:r>
              <a:rPr lang="ru-RU" sz="1800" b="0" cap="none" dirty="0" smtClean="0">
                <a:effectLst/>
              </a:rPr>
              <a:t>. В 1930-х годах церковь была закрыта, от церковного кладбища сохранились только три могилы — одна из них М. М. </a:t>
            </a:r>
            <a:r>
              <a:rPr lang="ru-RU" sz="1800" b="0" cap="none" dirty="0" err="1" smtClean="0">
                <a:effectLst/>
              </a:rPr>
              <a:t>Спиридова</a:t>
            </a:r>
            <a:r>
              <a:rPr lang="ru-RU" sz="1800" b="0" cap="none" dirty="0" smtClean="0">
                <a:effectLst/>
              </a:rPr>
              <a:t>. В 1952 году в посёлке Емельяново был открыт памятник декабристу М. М. </a:t>
            </a:r>
            <a:r>
              <a:rPr lang="ru-RU" sz="1800" b="0" cap="none" dirty="0" err="1" smtClean="0">
                <a:effectLst/>
              </a:rPr>
              <a:t>Спиридову</a:t>
            </a:r>
            <a:r>
              <a:rPr lang="ru-RU" sz="1800" b="0" cap="none" dirty="0" smtClean="0">
                <a:effectLst/>
              </a:rPr>
              <a:t> работы скульптора А. Х. </a:t>
            </a:r>
            <a:r>
              <a:rPr lang="ru-RU" sz="1800" b="0" cap="none" dirty="0" err="1" smtClean="0">
                <a:effectLst/>
              </a:rPr>
              <a:t>Абдрахимова</a:t>
            </a:r>
            <a:r>
              <a:rPr lang="ru-RU" sz="1800" b="0" cap="none" dirty="0" smtClean="0">
                <a:effectLst/>
              </a:rPr>
              <a:t>.</a:t>
            </a:r>
            <a:r>
              <a:rPr lang="ru-RU" sz="1600" b="0" cap="none" dirty="0" smtClean="0">
                <a:effectLst/>
              </a:rPr>
              <a:t> </a:t>
            </a:r>
            <a:endParaRPr lang="ru-RU" sz="2400" cap="none" dirty="0" smtClean="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bwMode="auto">
          <a:xfrm>
            <a:off x="242715" y="5860444"/>
            <a:ext cx="4244975" cy="773112"/>
          </a:xfrm>
        </p:spPr>
        <p:txBody>
          <a:bodyPr wrap="square" numCol="1" anchorCtr="0" compatLnSpc="1">
            <a:prstTxWarp prst="textNoShape">
              <a:avLst/>
            </a:prstTxWarp>
            <a:normAutofit fontScale="90000"/>
          </a:bodyPr>
          <a:lstStyle/>
          <a:p>
            <a:r>
              <a:rPr lang="ru-RU" sz="2000" b="0" cap="none" dirty="0" smtClean="0">
                <a:effectLst/>
              </a:rPr>
              <a:t>Фонвизин </a:t>
            </a:r>
            <a:br>
              <a:rPr lang="ru-RU" sz="2000" b="0" cap="none" dirty="0" smtClean="0">
                <a:effectLst/>
              </a:rPr>
            </a:br>
            <a:r>
              <a:rPr lang="ru-RU" sz="2000" b="0" cap="none" dirty="0" smtClean="0">
                <a:effectLst/>
              </a:rPr>
              <a:t>Михаил Александрович</a:t>
            </a:r>
            <a:br>
              <a:rPr lang="ru-RU" sz="2000" b="0" cap="none" dirty="0" smtClean="0">
                <a:effectLst/>
              </a:rPr>
            </a:br>
            <a:r>
              <a:rPr lang="ru-RU" sz="2000" b="0" cap="none" dirty="0" smtClean="0">
                <a:effectLst/>
              </a:rPr>
              <a:t> (1788-1854)</a:t>
            </a:r>
          </a:p>
        </p:txBody>
      </p:sp>
      <p:sp>
        <p:nvSpPr>
          <p:cNvPr id="23554" name="Rectangle 3"/>
          <p:cNvSpPr>
            <a:spLocks noGrp="1"/>
          </p:cNvSpPr>
          <p:nvPr>
            <p:ph type="body" idx="1"/>
          </p:nvPr>
        </p:nvSpPr>
        <p:spPr bwMode="auto">
          <a:xfrm>
            <a:off x="4771448" y="226090"/>
            <a:ext cx="7091363" cy="6529387"/>
          </a:xfrm>
        </p:spPr>
        <p:txBody>
          <a:bodyPr wrap="square" numCol="1" anchor="t" anchorCtr="0" compatLnSpc="1">
            <a:prstTxWarp prst="textNoShape">
              <a:avLst/>
            </a:prstTxWarp>
            <a:normAutofit fontScale="77500" lnSpcReduction="20000"/>
          </a:bodyPr>
          <a:lstStyle/>
          <a:p>
            <a:pPr algn="just">
              <a:lnSpc>
                <a:spcPct val="100000"/>
              </a:lnSpc>
              <a:buFont typeface="Arial" charset="0"/>
              <a:buNone/>
            </a:pPr>
            <a:r>
              <a:rPr lang="ru-RU" sz="1200" dirty="0" smtClean="0">
                <a:effectLst/>
                <a:latin typeface="+mj-lt"/>
              </a:rPr>
              <a:t>      </a:t>
            </a:r>
            <a:r>
              <a:rPr lang="ru-RU" sz="2200" dirty="0" smtClean="0">
                <a:effectLst/>
                <a:latin typeface="+mj-lt"/>
              </a:rPr>
              <a:t>Из дворян Московской губернии. Генерал-майор в отставке. Участвовал в военных кампаниях 1805 и 1807 годах. Участник Отечественной войны  1812 г. Член Союза спасения и Союза благоденствия, участник подготовки восстания в Москве в декабре 1825 г. Осужден по </a:t>
            </a:r>
            <a:r>
              <a:rPr lang="en-US" sz="2200" dirty="0" smtClean="0">
                <a:effectLst/>
                <a:latin typeface="+mj-lt"/>
              </a:rPr>
              <a:t>IV </a:t>
            </a:r>
            <a:r>
              <a:rPr lang="ru-RU" sz="2200" dirty="0" smtClean="0">
                <a:effectLst/>
                <a:latin typeface="+mj-lt"/>
              </a:rPr>
              <a:t>разряду. Каторгу отбывал в Чите и в Петровском заводе. Жена Наталья Дмитриевна Фонвизина (урожденная </a:t>
            </a:r>
            <a:r>
              <a:rPr lang="ru-RU" sz="2200" dirty="0" err="1" smtClean="0">
                <a:effectLst/>
                <a:latin typeface="+mj-lt"/>
              </a:rPr>
              <a:t>Апухтина</a:t>
            </a:r>
            <a:r>
              <a:rPr lang="ru-RU" sz="2200" dirty="0" smtClean="0">
                <a:effectLst/>
                <a:latin typeface="+mj-lt"/>
              </a:rPr>
              <a:t>) последовала за мужем в Сибирь. </a:t>
            </a:r>
          </a:p>
          <a:p>
            <a:pPr algn="just">
              <a:lnSpc>
                <a:spcPct val="100000"/>
              </a:lnSpc>
              <a:buFont typeface="Arial" charset="0"/>
              <a:buNone/>
            </a:pPr>
            <a:r>
              <a:rPr lang="ru-RU" sz="2200" dirty="0">
                <a:effectLst/>
                <a:latin typeface="+mj-lt"/>
              </a:rPr>
              <a:t>	</a:t>
            </a:r>
            <a:r>
              <a:rPr lang="ru-RU" sz="2200" dirty="0" smtClean="0">
                <a:effectLst/>
                <a:latin typeface="+mj-lt"/>
              </a:rPr>
              <a:t>Обращен на поселение в г. Енисейск, затем в 1835 г. переведен в Красноярск. В Красноярске М. А. Фонвизин переводил произведения зарубежных классиков, занимался философией, историей. Здесь он составил обширный труд «Обозрение проявлений политической жизни в России». У Фонвизиных была большая библиотека, а их дом стал одним из центров культурной жизни города. </a:t>
            </a:r>
          </a:p>
          <a:p>
            <a:pPr algn="just">
              <a:lnSpc>
                <a:spcPct val="100000"/>
              </a:lnSpc>
              <a:buFont typeface="Arial" charset="0"/>
              <a:buNone/>
            </a:pPr>
            <a:r>
              <a:rPr lang="ru-RU" sz="2200" dirty="0">
                <a:effectLst/>
                <a:latin typeface="+mj-lt"/>
              </a:rPr>
              <a:t>	</a:t>
            </a:r>
            <a:r>
              <a:rPr lang="ru-RU" sz="2200" dirty="0" smtClean="0">
                <a:effectLst/>
                <a:latin typeface="+mj-lt"/>
              </a:rPr>
              <a:t>В 1837 г. отправлен на поселение в Тобольск. Писал мемуары. Во время эпидемии холеры в Тобольске в 1848 году вместе с другими декабристами ухаживал за больными, снабжал их медикаментами, пищей. Оказывал помощь декабристу И. Д. Якушкину в создании ланкастерских школ в Ялуторовске. </a:t>
            </a:r>
          </a:p>
          <a:p>
            <a:pPr algn="just">
              <a:lnSpc>
                <a:spcPct val="100000"/>
              </a:lnSpc>
              <a:buFont typeface="Arial" charset="0"/>
              <a:buNone/>
            </a:pPr>
            <a:r>
              <a:rPr lang="ru-RU" sz="2200" dirty="0">
                <a:effectLst/>
                <a:latin typeface="+mj-lt"/>
              </a:rPr>
              <a:t>	</a:t>
            </a:r>
            <a:r>
              <a:rPr lang="ru-RU" sz="2200" dirty="0" smtClean="0">
                <a:effectLst/>
                <a:latin typeface="+mj-lt"/>
              </a:rPr>
              <a:t>Потеряв всех детей в Сибири, вместе с женой воспитывали приёмных детей: Марию </a:t>
            </a:r>
            <a:r>
              <a:rPr lang="ru-RU" sz="2200" dirty="0" err="1" smtClean="0">
                <a:effectLst/>
                <a:latin typeface="+mj-lt"/>
              </a:rPr>
              <a:t>Францеву</a:t>
            </a:r>
            <a:r>
              <a:rPr lang="ru-RU" sz="2200" dirty="0" smtClean="0">
                <a:effectLst/>
                <a:latin typeface="+mj-lt"/>
              </a:rPr>
              <a:t>, Николая Знаменского, Прасковью Свешникову, Антонину Дмитриеву  В 1853 г. разрешено вернуться на родину и проживать в имении брата Марьино  </a:t>
            </a:r>
            <a:r>
              <a:rPr lang="ru-RU" sz="2200" dirty="0" err="1" smtClean="0">
                <a:effectLst/>
                <a:latin typeface="+mj-lt"/>
              </a:rPr>
              <a:t>Бронницкого</a:t>
            </a:r>
            <a:r>
              <a:rPr lang="ru-RU" sz="2200" dirty="0" smtClean="0">
                <a:effectLst/>
                <a:latin typeface="+mj-lt"/>
              </a:rPr>
              <a:t> уезда Московской губернии. Там он и умер, похоронен в г. Бронницы у городского собора. Могила сохранилась.</a:t>
            </a:r>
          </a:p>
        </p:txBody>
      </p:sp>
      <p:pic>
        <p:nvPicPr>
          <p:cNvPr id="23555" name="Picture 4" descr="фонвизин михаил Александрович"/>
          <p:cNvPicPr>
            <a:picLocks noChangeAspect="1" noChangeArrowheads="1"/>
          </p:cNvPicPr>
          <p:nvPr/>
        </p:nvPicPr>
        <p:blipFill>
          <a:blip r:embed="rId2"/>
          <a:srcRect/>
          <a:stretch>
            <a:fillRect/>
          </a:stretch>
        </p:blipFill>
        <p:spPr bwMode="auto">
          <a:xfrm>
            <a:off x="428567" y="226090"/>
            <a:ext cx="4121943" cy="55013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bwMode="auto">
          <a:xfrm>
            <a:off x="7905548" y="4916373"/>
            <a:ext cx="5133975" cy="382587"/>
          </a:xfrm>
        </p:spPr>
        <p:txBody>
          <a:bodyPr wrap="square" numCol="1" anchorCtr="0" compatLnSpc="1">
            <a:prstTxWarp prst="textNoShape">
              <a:avLst/>
            </a:prstTxWarp>
            <a:noAutofit/>
          </a:bodyPr>
          <a:lstStyle/>
          <a:p>
            <a:r>
              <a:rPr lang="ru-RU" sz="1800" b="0" cap="none" dirty="0" smtClean="0">
                <a:effectLst/>
              </a:rPr>
              <a:t>Шаховской</a:t>
            </a:r>
            <a:br>
              <a:rPr lang="ru-RU" sz="1800" b="0" cap="none" dirty="0" smtClean="0">
                <a:effectLst/>
              </a:rPr>
            </a:br>
            <a:r>
              <a:rPr lang="ru-RU" sz="1800" b="0" cap="none" dirty="0" smtClean="0">
                <a:effectLst/>
              </a:rPr>
              <a:t> Федор Петрович</a:t>
            </a:r>
            <a:br>
              <a:rPr lang="ru-RU" sz="1800" b="0" cap="none" dirty="0" smtClean="0">
                <a:effectLst/>
              </a:rPr>
            </a:br>
            <a:r>
              <a:rPr lang="ru-RU" sz="1800" b="0" cap="none" dirty="0" smtClean="0">
                <a:effectLst/>
              </a:rPr>
              <a:t> (1796-1829)</a:t>
            </a:r>
          </a:p>
        </p:txBody>
      </p:sp>
      <p:sp>
        <p:nvSpPr>
          <p:cNvPr id="24578" name="Rectangle 3"/>
          <p:cNvSpPr>
            <a:spLocks noGrp="1"/>
          </p:cNvSpPr>
          <p:nvPr>
            <p:ph type="body" idx="1"/>
          </p:nvPr>
        </p:nvSpPr>
        <p:spPr bwMode="auto">
          <a:xfrm>
            <a:off x="0" y="175895"/>
            <a:ext cx="8563429" cy="6839346"/>
          </a:xfrm>
        </p:spPr>
        <p:txBody>
          <a:bodyPr wrap="square" numCol="1" anchor="t" anchorCtr="0" compatLnSpc="1">
            <a:prstTxWarp prst="textNoShape">
              <a:avLst/>
            </a:prstTxWarp>
            <a:normAutofit fontScale="25000" lnSpcReduction="20000"/>
          </a:bodyPr>
          <a:lstStyle/>
          <a:p>
            <a:pPr algn="just">
              <a:buFont typeface="Arial" charset="0"/>
              <a:buNone/>
            </a:pPr>
            <a:r>
              <a:rPr lang="ru-RU" sz="1400" dirty="0" smtClean="0">
                <a:effectLst/>
                <a:latin typeface="Arial" charset="0"/>
              </a:rPr>
              <a:t>	</a:t>
            </a:r>
            <a:r>
              <a:rPr lang="ru-RU" sz="6400" dirty="0" smtClean="0">
                <a:effectLst/>
                <a:latin typeface="+mj-lt"/>
              </a:rPr>
              <a:t>Князь. Отставной майор. Член Союза спасения и Союза благоденствия.  Осужден по </a:t>
            </a:r>
            <a:r>
              <a:rPr lang="en-US" sz="6400" dirty="0" smtClean="0">
                <a:effectLst/>
                <a:latin typeface="+mj-lt"/>
              </a:rPr>
              <a:t>VIII</a:t>
            </a:r>
            <a:r>
              <a:rPr lang="ru-RU" sz="6400" dirty="0" smtClean="0">
                <a:effectLst/>
                <a:latin typeface="+mj-lt"/>
              </a:rPr>
              <a:t> разряду. Отправлен на поселение в Сибирь, в Туруханск Енисейской губернии. </a:t>
            </a:r>
          </a:p>
          <a:p>
            <a:pPr algn="just">
              <a:buFont typeface="Arial" charset="0"/>
              <a:buNone/>
            </a:pPr>
            <a:r>
              <a:rPr lang="ru-RU" sz="6400" dirty="0">
                <a:effectLst/>
                <a:latin typeface="+mj-lt"/>
              </a:rPr>
              <a:t>	</a:t>
            </a:r>
            <a:r>
              <a:rPr lang="ru-RU" sz="6400" dirty="0" smtClean="0">
                <a:effectLst/>
                <a:latin typeface="+mj-lt"/>
              </a:rPr>
              <a:t>Занимался агрономическими опытами, выращивал картофель, разводил скот. Обрел уважение местных жителей, ссужал их деньгами, лечил. Когда начальник Енисейского округа, посетивший Туруханск, заболел, то Шаховской оказался настолько сведущ, что вылечил его. Но дальнейшее врачевание Шаховскому было запрещено. Занимался педагогикой, написал «Наставление о воспитании детей и о методах обучения их грамоте», завершил краткую грамматику русского языка, работу над которой начал ещё в каземате Петропавловской крепости. </a:t>
            </a:r>
          </a:p>
          <a:p>
            <a:pPr algn="just">
              <a:buNone/>
            </a:pPr>
            <a:r>
              <a:rPr lang="ru-RU" sz="6400" dirty="0">
                <a:effectLst/>
                <a:latin typeface="+mj-lt"/>
              </a:rPr>
              <a:t>	</a:t>
            </a:r>
            <a:r>
              <a:rPr lang="ru-RU" sz="6400" dirty="0" smtClean="0">
                <a:effectLst/>
                <a:latin typeface="+mj-lt"/>
              </a:rPr>
              <a:t>Велико </a:t>
            </a:r>
            <a:r>
              <a:rPr lang="ru-RU" sz="6400" dirty="0">
                <a:effectLst/>
                <a:latin typeface="+mj-lt"/>
              </a:rPr>
              <a:t>историческое </a:t>
            </a:r>
            <a:r>
              <a:rPr lang="ru-RU" sz="6400" dirty="0" smtClean="0">
                <a:effectLst/>
                <a:latin typeface="+mj-lt"/>
              </a:rPr>
              <a:t>значение </a:t>
            </a:r>
            <a:r>
              <a:rPr lang="ru-RU" sz="6400" dirty="0">
                <a:effectLst/>
                <a:latin typeface="+mj-lt"/>
              </a:rPr>
              <a:t>«</a:t>
            </a:r>
            <a:r>
              <a:rPr lang="ru-RU" sz="6400" dirty="0" smtClean="0">
                <a:effectLst/>
                <a:latin typeface="+mj-lt"/>
              </a:rPr>
              <a:t>Черновых записок о Туруханском крае»</a:t>
            </a:r>
            <a:br>
              <a:rPr lang="ru-RU" sz="6400" dirty="0" smtClean="0">
                <a:effectLst/>
                <a:latin typeface="+mj-lt"/>
              </a:rPr>
            </a:br>
            <a:r>
              <a:rPr lang="ru-RU" sz="6400" dirty="0" smtClean="0">
                <a:effectLst/>
                <a:latin typeface="+mj-lt"/>
              </a:rPr>
              <a:t>Ф.П. Шаховского. Это была первая работа, посвящённая Енисейской губернии. В январе 1827 года, желая прийти на помощь жителям Туруханска, пострадавшим от неурожая, Шаховской дал им из полученных от жены денег 300 рублей на уплату недоимок по повинностям. После данного события последовал приказ о перемене места жительства. В 1827 г. его переводят в Енисейск. В июне 1828 года енисейский губернатор сообщил </a:t>
            </a:r>
            <a:r>
              <a:rPr lang="ru-RU" sz="6400" dirty="0" err="1" smtClean="0">
                <a:effectLst/>
                <a:latin typeface="+mj-lt"/>
              </a:rPr>
              <a:t>Бенкендорфу</a:t>
            </a:r>
            <a:r>
              <a:rPr lang="ru-RU" sz="6400" dirty="0" smtClean="0">
                <a:effectLst/>
                <a:latin typeface="+mj-lt"/>
              </a:rPr>
              <a:t> о сумасшествии Шаховского и поместил больного в городскую больницу. Жена Шаховского, узнав о болезни мужа, добивается перевода его в Псковскую губернию, но император не дает согласия: «…Отправить для содержания в острог Суздальского монастыря на том положении, как содержатся в оном прочие арестанты», «с разрешением жене жить близ монастыря и иметь попечение о муже». В марте 1829 года Шаховской был переведён в Спасо-Евфимиев монастырь с в Суздале, где он и умер 22 мая 1829 г.</a:t>
            </a:r>
          </a:p>
        </p:txBody>
      </p:sp>
      <p:pic>
        <p:nvPicPr>
          <p:cNvPr id="24579" name="Picture 4" descr="Шаховской  Федор Петрович"/>
          <p:cNvPicPr>
            <a:picLocks noChangeAspect="1" noChangeArrowheads="1"/>
          </p:cNvPicPr>
          <p:nvPr/>
        </p:nvPicPr>
        <p:blipFill>
          <a:blip r:embed="rId2"/>
          <a:srcRect/>
          <a:stretch>
            <a:fillRect/>
          </a:stretch>
        </p:blipFill>
        <p:spPr bwMode="auto">
          <a:xfrm>
            <a:off x="8826499" y="175895"/>
            <a:ext cx="3133891" cy="41266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bwMode="auto">
          <a:xfrm>
            <a:off x="0" y="5182508"/>
            <a:ext cx="4267200" cy="525463"/>
          </a:xfrm>
        </p:spPr>
        <p:txBody>
          <a:bodyPr wrap="square" numCol="1" anchorCtr="0" compatLnSpc="1">
            <a:prstTxWarp prst="textNoShape">
              <a:avLst/>
            </a:prstTxWarp>
            <a:normAutofit fontScale="90000"/>
          </a:bodyPr>
          <a:lstStyle/>
          <a:p>
            <a:r>
              <a:rPr lang="ru-RU" sz="2400" b="0" cap="none" dirty="0" smtClean="0">
                <a:effectLst/>
              </a:rPr>
              <a:t>Щепин-Ростовский Дмитрий Александрович (1798-1858)</a:t>
            </a:r>
          </a:p>
        </p:txBody>
      </p:sp>
      <p:sp>
        <p:nvSpPr>
          <p:cNvPr id="25602" name="Rectangle 3"/>
          <p:cNvSpPr>
            <a:spLocks noGrp="1"/>
          </p:cNvSpPr>
          <p:nvPr>
            <p:ph type="body" idx="1"/>
          </p:nvPr>
        </p:nvSpPr>
        <p:spPr bwMode="auto">
          <a:xfrm>
            <a:off x="4223657" y="0"/>
            <a:ext cx="7845425" cy="6381750"/>
          </a:xfrm>
        </p:spPr>
        <p:txBody>
          <a:bodyPr wrap="square" numCol="1" anchor="t" anchorCtr="0" compatLnSpc="1">
            <a:prstTxWarp prst="textNoShape">
              <a:avLst/>
            </a:prstTxWarp>
            <a:noAutofit/>
          </a:bodyPr>
          <a:lstStyle/>
          <a:p>
            <a:pPr marL="0" indent="0" algn="just">
              <a:lnSpc>
                <a:spcPct val="100000"/>
              </a:lnSpc>
              <a:spcBef>
                <a:spcPts val="0"/>
              </a:spcBef>
              <a:buNone/>
            </a:pPr>
            <a:r>
              <a:rPr lang="ru-RU" sz="1900" dirty="0" smtClean="0">
                <a:effectLst/>
                <a:latin typeface="+mj-lt"/>
              </a:rPr>
              <a:t>Князь. Штабс-капитан лейб-гвардии Московского полка. Членом тайных обществ не состоял, но был активным участником восстания на Сенатской площади. Осужден по </a:t>
            </a:r>
            <a:r>
              <a:rPr lang="en-US" sz="1900" dirty="0" smtClean="0">
                <a:effectLst/>
                <a:latin typeface="+mj-lt"/>
              </a:rPr>
              <a:t>I </a:t>
            </a:r>
            <a:r>
              <a:rPr lang="ru-RU" sz="1900" dirty="0" smtClean="0">
                <a:effectLst/>
                <a:latin typeface="+mj-lt"/>
              </a:rPr>
              <a:t>разряду. Каторгу отбывал в Чите и Петровском заводе. </a:t>
            </a:r>
          </a:p>
          <a:p>
            <a:pPr marL="0" indent="0" algn="just">
              <a:lnSpc>
                <a:spcPct val="100000"/>
              </a:lnSpc>
              <a:spcBef>
                <a:spcPts val="0"/>
              </a:spcBef>
              <a:buNone/>
            </a:pPr>
            <a:r>
              <a:rPr lang="ru-RU" sz="1900" dirty="0" smtClean="0">
                <a:effectLst/>
                <a:latin typeface="+mj-lt"/>
              </a:rPr>
              <a:t>На поселение был отправлен в 1839 г. в с. </a:t>
            </a:r>
            <a:r>
              <a:rPr lang="ru-RU" sz="1900" dirty="0" err="1" smtClean="0">
                <a:effectLst/>
                <a:latin typeface="+mj-lt"/>
              </a:rPr>
              <a:t>Тасеевское</a:t>
            </a:r>
            <a:r>
              <a:rPr lang="ru-RU" sz="1900" dirty="0" smtClean="0">
                <a:effectLst/>
                <a:latin typeface="+mj-lt"/>
              </a:rPr>
              <a:t> </a:t>
            </a:r>
            <a:r>
              <a:rPr lang="ru-RU" sz="1900" dirty="0" err="1" smtClean="0">
                <a:effectLst/>
                <a:latin typeface="+mj-lt"/>
              </a:rPr>
              <a:t>Канского</a:t>
            </a:r>
            <a:r>
              <a:rPr lang="ru-RU" sz="1900" dirty="0" smtClean="0">
                <a:effectLst/>
                <a:latin typeface="+mj-lt"/>
              </a:rPr>
              <a:t> округа Енисейской губернии. Хорошо владел тремя языками, делал переводы стихов европейских поэтов, сам писал стихи, играл на скрипке и гитаре. Был неплохим оратором, знал труды древних философов, помнил наизусть многие богословские книги. Это помогло ему в трудные годы каторги и ссылки в с. </a:t>
            </a:r>
            <a:r>
              <a:rPr lang="ru-RU" sz="1900" dirty="0" err="1" smtClean="0">
                <a:effectLst/>
                <a:latin typeface="+mj-lt"/>
              </a:rPr>
              <a:t>Тасеевском</a:t>
            </a:r>
            <a:r>
              <a:rPr lang="ru-RU" sz="1900" dirty="0" smtClean="0">
                <a:effectLst/>
                <a:latin typeface="+mj-lt"/>
              </a:rPr>
              <a:t> при общении с крестьянами, которым он кроме уроков истории разъяснял непонятные им места в Библии. </a:t>
            </a:r>
          </a:p>
          <a:p>
            <a:pPr marL="0" indent="0" algn="just">
              <a:lnSpc>
                <a:spcPct val="100000"/>
              </a:lnSpc>
              <a:spcBef>
                <a:spcPts val="0"/>
              </a:spcBef>
              <a:buNone/>
            </a:pPr>
            <a:r>
              <a:rPr lang="ru-RU" sz="1900" dirty="0" smtClean="0">
                <a:effectLst/>
                <a:latin typeface="+mj-lt"/>
              </a:rPr>
              <a:t>В 1842 году, по ходатайству матери, разрешен перевод в город Курган Тобольской губернии, где он прожил 14 лет, ничем определённым не занимаясь. Материальное же его положение было обеспечено денежными средствами, которые он получал от своей матери. После амнистии поселился в родовом имении </a:t>
            </a:r>
            <a:r>
              <a:rPr lang="ru-RU" sz="1900" dirty="0" err="1" smtClean="0">
                <a:effectLst/>
                <a:latin typeface="+mj-lt"/>
              </a:rPr>
              <a:t>Иваньково</a:t>
            </a:r>
            <a:r>
              <a:rPr lang="ru-RU" sz="1900" dirty="0" smtClean="0">
                <a:effectLst/>
                <a:latin typeface="+mj-lt"/>
              </a:rPr>
              <a:t>  Ярославской губернии. Получал выплаты от государства, в связи с материальными трудностями.  Умер от паралича, был похоронен на кладбище Храма Василия Парийского при Киселёвской больнице в Шуе. </a:t>
            </a:r>
          </a:p>
        </p:txBody>
      </p:sp>
      <p:pic>
        <p:nvPicPr>
          <p:cNvPr id="25603" name="Picture 4" descr="Щепин -Ростовский Дмитрий Александрович"/>
          <p:cNvPicPr>
            <a:picLocks noChangeAspect="1" noChangeArrowheads="1"/>
          </p:cNvPicPr>
          <p:nvPr/>
        </p:nvPicPr>
        <p:blipFill>
          <a:blip r:embed="rId2"/>
          <a:srcRect/>
          <a:stretch>
            <a:fillRect/>
          </a:stretch>
        </p:blipFill>
        <p:spPr bwMode="auto">
          <a:xfrm>
            <a:off x="381000" y="201160"/>
            <a:ext cx="3536361" cy="46320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bwMode="auto">
          <a:xfrm>
            <a:off x="-87465" y="5346474"/>
            <a:ext cx="4524375" cy="904875"/>
          </a:xfrm>
        </p:spPr>
        <p:txBody>
          <a:bodyPr wrap="square" numCol="1" anchorCtr="0" compatLnSpc="1">
            <a:prstTxWarp prst="textNoShape">
              <a:avLst/>
            </a:prstTxWarp>
            <a:normAutofit fontScale="90000"/>
          </a:bodyPr>
          <a:lstStyle/>
          <a:p>
            <a:r>
              <a:rPr lang="ru-RU" sz="2400" b="0" cap="none" dirty="0" smtClean="0">
                <a:effectLst/>
              </a:rPr>
              <a:t>Якубович</a:t>
            </a:r>
            <a:br>
              <a:rPr lang="ru-RU" sz="2400" b="0" cap="none" dirty="0" smtClean="0">
                <a:effectLst/>
              </a:rPr>
            </a:br>
            <a:r>
              <a:rPr lang="ru-RU" sz="2400" b="0" cap="none" dirty="0" smtClean="0">
                <a:effectLst/>
              </a:rPr>
              <a:t> Александр Иванович </a:t>
            </a:r>
            <a:br>
              <a:rPr lang="ru-RU" sz="2400" b="0" cap="none" dirty="0" smtClean="0">
                <a:effectLst/>
              </a:rPr>
            </a:br>
            <a:r>
              <a:rPr lang="ru-RU" sz="2400" b="0" cap="none" dirty="0" smtClean="0">
                <a:effectLst/>
              </a:rPr>
              <a:t>(1897-1845)</a:t>
            </a:r>
          </a:p>
        </p:txBody>
      </p:sp>
      <p:sp>
        <p:nvSpPr>
          <p:cNvPr id="26626" name="Rectangle 3"/>
          <p:cNvSpPr>
            <a:spLocks noGrp="1"/>
          </p:cNvSpPr>
          <p:nvPr>
            <p:ph type="body" idx="1"/>
          </p:nvPr>
        </p:nvSpPr>
        <p:spPr bwMode="auto">
          <a:xfrm>
            <a:off x="4436911" y="43544"/>
            <a:ext cx="7497916" cy="6353175"/>
          </a:xfrm>
        </p:spPr>
        <p:txBody>
          <a:bodyPr wrap="square" numCol="1" anchor="t" anchorCtr="0" compatLnSpc="1">
            <a:prstTxWarp prst="textNoShape">
              <a:avLst/>
            </a:prstTxWarp>
            <a:noAutofit/>
          </a:bodyPr>
          <a:lstStyle/>
          <a:p>
            <a:pPr marL="0" indent="0" algn="just">
              <a:lnSpc>
                <a:spcPct val="100000"/>
              </a:lnSpc>
              <a:buNone/>
            </a:pPr>
            <a:r>
              <a:rPr lang="ru-RU" sz="1800" dirty="0" smtClean="0">
                <a:effectLst/>
                <a:latin typeface="+mj-lt"/>
              </a:rPr>
              <a:t>Из дворян Черниговской губернии. Капитан Нижегородского драгунского полка. Членом тайных обществ не состоял. Участник восстания на Сенатской площади. Осужден по </a:t>
            </a:r>
            <a:r>
              <a:rPr lang="en-US" sz="1800" dirty="0" smtClean="0">
                <a:effectLst/>
                <a:latin typeface="+mj-lt"/>
              </a:rPr>
              <a:t>I</a:t>
            </a:r>
            <a:r>
              <a:rPr lang="ru-RU" sz="1800" dirty="0" smtClean="0">
                <a:effectLst/>
                <a:latin typeface="+mj-lt"/>
              </a:rPr>
              <a:t> разряду. Каторгу отбывал в Чите и Петровском заводе. </a:t>
            </a:r>
          </a:p>
          <a:p>
            <a:pPr marL="0" indent="0" algn="just">
              <a:lnSpc>
                <a:spcPct val="100000"/>
              </a:lnSpc>
              <a:buNone/>
            </a:pPr>
            <a:r>
              <a:rPr lang="ru-RU" sz="1800" dirty="0" smtClean="0">
                <a:effectLst/>
                <a:latin typeface="+mj-lt"/>
              </a:rPr>
              <a:t>По окончании срока определен на поселение в с. Большая Разводная Иркутской губернии. Организовал там школу и мыловаренный завод. В 1841 г., по собственному ходатайству, переведен в с. </a:t>
            </a:r>
            <a:r>
              <a:rPr lang="ru-RU" sz="1800" dirty="0" err="1" smtClean="0">
                <a:effectLst/>
                <a:latin typeface="+mj-lt"/>
              </a:rPr>
              <a:t>Назимово</a:t>
            </a:r>
            <a:r>
              <a:rPr lang="ru-RU" sz="1800" dirty="0" smtClean="0">
                <a:effectLst/>
                <a:latin typeface="+mj-lt"/>
              </a:rPr>
              <a:t> Енисейской губернии. Служил управляющим на золотых приисках у золотопромышленников </a:t>
            </a:r>
            <a:r>
              <a:rPr lang="ru-RU" sz="1800" dirty="0" err="1" smtClean="0">
                <a:effectLst/>
                <a:latin typeface="+mj-lt"/>
              </a:rPr>
              <a:t>Малевинского</a:t>
            </a:r>
            <a:r>
              <a:rPr lang="ru-RU" sz="1800" dirty="0" smtClean="0">
                <a:effectLst/>
                <a:latin typeface="+mj-lt"/>
              </a:rPr>
              <a:t> и </a:t>
            </a:r>
            <a:r>
              <a:rPr lang="ru-RU" sz="1800" dirty="0" err="1" smtClean="0">
                <a:effectLst/>
                <a:latin typeface="+mj-lt"/>
              </a:rPr>
              <a:t>Базилевского</a:t>
            </a:r>
            <a:r>
              <a:rPr lang="ru-RU" sz="1800" dirty="0" smtClean="0">
                <a:effectLst/>
                <a:latin typeface="+mj-lt"/>
              </a:rPr>
              <a:t>. Несмотря на запреты, занимался научно-просветительской деятельностью, открыл в Назимове школу, его учеником был Игнатий Петрович </a:t>
            </a:r>
            <a:r>
              <a:rPr lang="ru-RU" sz="1800" dirty="0" err="1" smtClean="0">
                <a:effectLst/>
                <a:latin typeface="+mj-lt"/>
              </a:rPr>
              <a:t>Кытманов</a:t>
            </a:r>
            <a:r>
              <a:rPr lang="ru-RU" sz="1800" dirty="0" smtClean="0">
                <a:effectLst/>
                <a:latin typeface="+mj-lt"/>
              </a:rPr>
              <a:t>, сын которого, Александр </a:t>
            </a:r>
            <a:r>
              <a:rPr lang="ru-RU" sz="1800" dirty="0" err="1" smtClean="0">
                <a:effectLst/>
                <a:latin typeface="+mj-lt"/>
              </a:rPr>
              <a:t>Кытманов</a:t>
            </a:r>
            <a:r>
              <a:rPr lang="ru-RU" sz="1800" dirty="0" smtClean="0">
                <a:effectLst/>
                <a:latin typeface="+mj-lt"/>
              </a:rPr>
              <a:t>, участвовал в создании музея в Енисейске (1893 г.). По донесению полковника корпуса жандармов Я. Д. </a:t>
            </a:r>
            <a:r>
              <a:rPr lang="ru-RU" sz="1800" dirty="0" err="1" smtClean="0">
                <a:effectLst/>
                <a:latin typeface="+mj-lt"/>
              </a:rPr>
              <a:t>Казимирского</a:t>
            </a:r>
            <a:r>
              <a:rPr lang="ru-RU" sz="1800" dirty="0" smtClean="0">
                <a:effectLst/>
                <a:latin typeface="+mj-lt"/>
              </a:rPr>
              <a:t>, который летом 1845 года находился на золотых промыслах Енисейского округа, Якубович был «</a:t>
            </a:r>
            <a:r>
              <a:rPr lang="ru-RU" sz="1800" i="1" dirty="0" smtClean="0">
                <a:effectLst/>
                <a:latin typeface="+mj-lt"/>
              </a:rPr>
              <a:t>одержим тяжкою болезнью, лишился употребления ног и от раскрытия головной раны нередко бывает в припадке безумия</a:t>
            </a:r>
            <a:r>
              <a:rPr lang="ru-RU" sz="1800" dirty="0" smtClean="0">
                <a:effectLst/>
                <a:latin typeface="+mj-lt"/>
              </a:rPr>
              <a:t>». Вследствие этого енисейский губернатор В. К. Падалка распорядился о перемещении Якубовича в ближайшую больницу города Енисейск. Александр Иванович был доставлен туда 2 (14) сентября 1845 года, а на следующий день скончался от «водяной болезни груди». </a:t>
            </a:r>
          </a:p>
        </p:txBody>
      </p:sp>
      <p:pic>
        <p:nvPicPr>
          <p:cNvPr id="26627" name="Picture 4" descr="Якубович Александр Иванович"/>
          <p:cNvPicPr>
            <a:picLocks noChangeAspect="1" noChangeArrowheads="1"/>
          </p:cNvPicPr>
          <p:nvPr/>
        </p:nvPicPr>
        <p:blipFill>
          <a:blip r:embed="rId2"/>
          <a:srcRect/>
          <a:stretch>
            <a:fillRect/>
          </a:stretch>
        </p:blipFill>
        <p:spPr bwMode="auto">
          <a:xfrm>
            <a:off x="411843" y="246743"/>
            <a:ext cx="3694715" cy="47606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TM04033921[[fn=Дамаск]]</Template>
  <TotalTime>2606</TotalTime>
  <Words>463</Words>
  <Application>Microsoft Office PowerPoint</Application>
  <PresentationFormat>Произвольный</PresentationFormat>
  <Paragraphs>28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Damask</vt:lpstr>
      <vt:lpstr>К  25 -летию единственного в Красноярском крае  Музея декабристов  «Декабристы в  Енисейской губернии»  Часть II </vt:lpstr>
      <vt:lpstr>Пущин Михаил Иванович  (1800-1869)</vt:lpstr>
      <vt:lpstr>Соловьев  Вениамин Николаевич  (1798-1866 или 1871)</vt:lpstr>
      <vt:lpstr>Спиридов Михаил Матвеевич (1796-1854)  Из дворян Владимирской губернии. Майор, участник заграничных походов и сражений русской армии в 1813-1814 годах. Член общества Соединенных славян. Осужден по I разряду. Каторгу отбывал в Чите и Петровском заводе. В 1839 года Спиридов был назначен, по ходатайству братьев, на поселение в Красноярск.   На поселении Спиридов занялся сельским хозяйством, «чтобы не только своими руками добывать пропитание, но и личным примером и опытом содействовать развитию крестьянских хозяйств». По его просьбе к губернатору Енисейской губернии В. И. Копылову в 1843 году ему отмежевали в деревне Минино Заледеевской волости около 15 десятин пустопорожней земли, из которых только 11 были удобными. Позже Спиридов приобрёл хутор Дрокино в 15 верстах от Красноярска на берегу реки Качи.  8 июля 1848 года ему было разрешено переселиться в построенный там новый дом.   В Дрокино Спиридов создал образцово-показательное хозяйство, в котором выращивались пшеница, рожь, гречиха, лен, конопля, картофель и другие культуры. Вывел сорт картофеля, который назывался в Сибири «Спиридовка». Поставлял хлеб и муку на золотые прииски. Оказывал помощь семенами и деньгами местным крестьянам. Делился урожаем с живущими в Красноярске декабристами.   После тяжёлой болезни М. М. Спиридов умер 20 декабря 1854 года в Дрокино. По завещанию его похоронили рядом с Троицкой церковью в селе Арейское. В 1930-х годах церковь была закрыта, от церковного кладбища сохранились только три могилы — одна из них М. М. Спиридова. В 1952 году в посёлке Емельяново был открыт памятник декабристу М. М. Спиридову работы скульптора А. Х. Абдрахимова. </vt:lpstr>
      <vt:lpstr>Фонвизин  Михаил Александрович  (1788-1854)</vt:lpstr>
      <vt:lpstr>Шаховской  Федор Петрович  (1796-1829)</vt:lpstr>
      <vt:lpstr>Щепин-Ростовский Дмитрий Александрович (1798-1858)</vt:lpstr>
      <vt:lpstr>Якубович  Александр Иванович  (1897-1845)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Декабристы и минусинск</dc:title>
  <dc:creator>Пользователь Windows</dc:creator>
  <cp:lastModifiedBy>Admin</cp:lastModifiedBy>
  <cp:revision>73</cp:revision>
  <dcterms:created xsi:type="dcterms:W3CDTF">2020-12-04T02:25:50Z</dcterms:created>
  <dcterms:modified xsi:type="dcterms:W3CDTF">2022-06-08T14:33:00Z</dcterms:modified>
</cp:coreProperties>
</file>