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77" r:id="rId2"/>
    <p:sldId id="298" r:id="rId3"/>
    <p:sldId id="299" r:id="rId4"/>
    <p:sldId id="300" r:id="rId5"/>
    <p:sldId id="301" r:id="rId6"/>
    <p:sldId id="302" r:id="rId7"/>
    <p:sldId id="257" r:id="rId8"/>
    <p:sldId id="258" r:id="rId9"/>
    <p:sldId id="273" r:id="rId10"/>
    <p:sldId id="259" r:id="rId11"/>
    <p:sldId id="284" r:id="rId12"/>
    <p:sldId id="276" r:id="rId13"/>
    <p:sldId id="290" r:id="rId14"/>
    <p:sldId id="262" r:id="rId15"/>
    <p:sldId id="286" r:id="rId16"/>
    <p:sldId id="261" r:id="rId17"/>
    <p:sldId id="287" r:id="rId18"/>
    <p:sldId id="288" r:id="rId19"/>
    <p:sldId id="272" r:id="rId20"/>
    <p:sldId id="265" r:id="rId21"/>
    <p:sldId id="285" r:id="rId22"/>
    <p:sldId id="264" r:id="rId23"/>
    <p:sldId id="260" r:id="rId24"/>
    <p:sldId id="275" r:id="rId25"/>
    <p:sldId id="279" r:id="rId26"/>
    <p:sldId id="271" r:id="rId27"/>
    <p:sldId id="294" r:id="rId28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168EE-63D8-485D-982D-CB131EF4D5BA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781FB-4A62-4A90-8022-B0D29B6DB9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0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81FB-4A62-4A90-8022-B0D29B6DB96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17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E1F3-A2E5-40D0-823F-C8AC296DD9E0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63B-AD1B-4301-8246-349455E5D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149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E1F3-A2E5-40D0-823F-C8AC296DD9E0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63B-AD1B-4301-8246-349455E5D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08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E1F3-A2E5-40D0-823F-C8AC296DD9E0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63B-AD1B-4301-8246-349455E5D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451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E1F3-A2E5-40D0-823F-C8AC296DD9E0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63B-AD1B-4301-8246-349455E5D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403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E1F3-A2E5-40D0-823F-C8AC296DD9E0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63B-AD1B-4301-8246-349455E5D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4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E1F3-A2E5-40D0-823F-C8AC296DD9E0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63B-AD1B-4301-8246-349455E5D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505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E1F3-A2E5-40D0-823F-C8AC296DD9E0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63B-AD1B-4301-8246-349455E5D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89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E1F3-A2E5-40D0-823F-C8AC296DD9E0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63B-AD1B-4301-8246-349455E5D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338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E1F3-A2E5-40D0-823F-C8AC296DD9E0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63B-AD1B-4301-8246-349455E5D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20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E1F3-A2E5-40D0-823F-C8AC296DD9E0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63B-AD1B-4301-8246-349455E5D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95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E1F3-A2E5-40D0-823F-C8AC296DD9E0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E063B-AD1B-4301-8246-349455E5D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139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BE1F3-A2E5-40D0-823F-C8AC296DD9E0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E063B-AD1B-4301-8246-349455E5D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31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0200506_11020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65747" r="51035" b="16168"/>
          <a:stretch/>
        </p:blipFill>
        <p:spPr>
          <a:xfrm>
            <a:off x="24453" y="0"/>
            <a:ext cx="9131527" cy="685800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6" y="2793127"/>
            <a:ext cx="5943600" cy="3962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ftp.museum.ru/imgB.asp?153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50" b="7138"/>
          <a:stretch/>
        </p:blipFill>
        <p:spPr bwMode="auto">
          <a:xfrm>
            <a:off x="6380480" y="173795"/>
            <a:ext cx="2622945" cy="139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65099"/>
              </p:ext>
            </p:extLst>
          </p:nvPr>
        </p:nvGraphicFramePr>
        <p:xfrm>
          <a:off x="375286" y="1578133"/>
          <a:ext cx="6005194" cy="1112520"/>
        </p:xfrm>
        <a:graphic>
          <a:graphicData uri="http://schemas.openxmlformats.org/drawingml/2006/table">
            <a:tbl>
              <a:tblPr/>
              <a:tblGrid>
                <a:gridCol w="6005194">
                  <a:extLst>
                    <a:ext uri="{9D8B030D-6E8A-4147-A177-3AD203B41FA5}">
                      <a16:colId xmlns:a16="http://schemas.microsoft.com/office/drawing/2014/main" val="877557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4000" b="1" i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«Ирбис Западного </a:t>
                      </a:r>
                      <a:r>
                        <a:rPr lang="ru-RU" sz="4000" b="1" i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Саяна</a:t>
                      </a:r>
                      <a:r>
                        <a:rPr lang="ru-RU" sz="4000" b="1" i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» </a:t>
                      </a:r>
                      <a:endParaRPr lang="ru-RU" sz="4000" b="1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к Международному Дню снежного барса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16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554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05559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8"/>
          <a:stretch/>
        </p:blipFill>
        <p:spPr>
          <a:xfrm>
            <a:off x="-9236" y="31496"/>
            <a:ext cx="9111199" cy="682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-9236" y="262466"/>
            <a:ext cx="58440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Снежный барс – единственный вид крупных кошачьих, который приспособился к обитанию в суровых условиях высокогорий. Причем, во всем своем мировом ареале эта дикая кошка живет на высоте, превышающей 2 000 м. над уровнем моря</a:t>
            </a:r>
            <a:endParaRPr lang="ru-RU" sz="2000" b="1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0" y="5738198"/>
            <a:ext cx="35282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В Западном </a:t>
            </a:r>
            <a:r>
              <a:rPr lang="ru-RU" sz="2000" b="1" dirty="0" err="1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Саяне</a:t>
            </a:r>
            <a:r>
              <a:rPr lang="ru-RU" sz="200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ирбис обитает на высотах от 540 до 1200 </a:t>
            </a:r>
            <a:r>
              <a:rPr lang="ru-RU" sz="2000" b="1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м. </a:t>
            </a:r>
            <a:r>
              <a:rPr lang="ru-RU" sz="200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над уровнем </a:t>
            </a:r>
            <a:r>
              <a:rPr lang="ru-RU" sz="2000" b="1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моря</a:t>
            </a:r>
            <a:endParaRPr lang="ru-RU" sz="2000" b="1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42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0583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3" b="67"/>
          <a:stretch/>
        </p:blipFill>
        <p:spPr>
          <a:xfrm>
            <a:off x="-71120" y="4618"/>
            <a:ext cx="9144000" cy="6853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8966" y="192024"/>
            <a:ext cx="5576034" cy="16312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Места обитания ирбиса в заповеднике «Саяно-Шушенский» представляют собой крутые малоснежные склоны гор со скалистыми участками, ущельями небольших речек, </a:t>
            </a:r>
            <a:endParaRPr lang="ru-RU" sz="2000" b="1" dirty="0" smtClean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заросли </a:t>
            </a:r>
            <a:r>
              <a:rPr lang="ru-RU" sz="2000" b="1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кустарников</a:t>
            </a:r>
            <a:endParaRPr lang="ru-RU" sz="2000" b="1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12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1014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0" b="337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47305"/>
            <a:ext cx="3556000" cy="67633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ru-RU" sz="6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95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Часто ирбисы используют лесные участки для перехода из одного скального массива в другой или для охоты на маралов, кабаргу и других лесных </a:t>
            </a:r>
            <a:r>
              <a:rPr lang="ru-RU" sz="1950" b="1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обитателей. </a:t>
            </a:r>
            <a:endParaRPr lang="ru-RU" sz="1950" b="1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95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Не брезгует </a:t>
            </a:r>
            <a:r>
              <a:rPr lang="ru-RU" sz="1950" b="1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растительной </a:t>
            </a:r>
            <a:r>
              <a:rPr lang="ru-RU" sz="195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пищей, </a:t>
            </a:r>
            <a:r>
              <a:rPr lang="ru-RU" sz="1950" b="1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часто </a:t>
            </a:r>
            <a:r>
              <a:rPr lang="ru-RU" sz="195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употребляет листья рододендрона </a:t>
            </a:r>
            <a:r>
              <a:rPr lang="ru-RU" sz="1950" b="1" dirty="0" err="1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Ледебура</a:t>
            </a:r>
            <a:r>
              <a:rPr lang="ru-RU" sz="195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sz="195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Но основу питания </a:t>
            </a:r>
            <a:r>
              <a:rPr lang="ru-RU" sz="1950" b="1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составляет </a:t>
            </a:r>
            <a:r>
              <a:rPr lang="ru-RU" sz="195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сибирский горный </a:t>
            </a:r>
            <a:r>
              <a:rPr lang="ru-RU" sz="1950" b="1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козел </a:t>
            </a:r>
            <a:r>
              <a:rPr lang="ru-RU" sz="195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и местообитания ирбиса привязаны к местообитаниям козерогов.</a:t>
            </a:r>
          </a:p>
          <a:p>
            <a:pPr algn="ctr"/>
            <a:r>
              <a:rPr lang="ru-RU" sz="1950" b="1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Не </a:t>
            </a:r>
            <a:r>
              <a:rPr lang="ru-RU" sz="195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использует падаль или останки чужих жертв в пищу. </a:t>
            </a:r>
          </a:p>
          <a:p>
            <a:pPr algn="ctr"/>
            <a:r>
              <a:rPr lang="ru-RU" sz="195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Охотится </a:t>
            </a:r>
            <a:r>
              <a:rPr lang="ru-RU" sz="1950" b="1" dirty="0" err="1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скрадыванием</a:t>
            </a:r>
            <a:r>
              <a:rPr lang="ru-RU" sz="1950" b="1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95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и подкарауливанием, нападает всегда сверху, прыжками до 5-6 </a:t>
            </a:r>
            <a:r>
              <a:rPr lang="ru-RU" sz="1950" b="1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м., </a:t>
            </a:r>
            <a:r>
              <a:rPr lang="ru-RU" sz="195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в случае неудачи упущенное животное не </a:t>
            </a:r>
            <a:r>
              <a:rPr lang="ru-RU" sz="1950" b="1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преследует</a:t>
            </a:r>
            <a:endParaRPr lang="ru-RU" sz="1950" b="1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500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1023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0" b="8283"/>
          <a:stretch/>
        </p:blipFill>
        <p:spPr>
          <a:xfrm>
            <a:off x="0" y="0"/>
            <a:ext cx="9144000" cy="6289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150114"/>
            <a:ext cx="9144000" cy="70788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Ирбис охотится, чаще всего, на закате солнца или на рассвете. </a:t>
            </a:r>
            <a:endParaRPr lang="ru-RU" sz="2000" dirty="0" smtClean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За </a:t>
            </a:r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один прием снежный барс съедает 2-3 </a:t>
            </a:r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кг. мяса</a:t>
            </a:r>
            <a:endParaRPr lang="ru-RU" sz="20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319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78400" y="202751"/>
            <a:ext cx="4062983" cy="632480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ru-RU" sz="2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1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Впервые следы ирбиса в Саяно-Шушенском заповеднике обнаружил зоолог Борис </a:t>
            </a:r>
            <a:r>
              <a:rPr lang="ru-RU" sz="2100" b="1" dirty="0" err="1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Завацкий</a:t>
            </a:r>
            <a:r>
              <a:rPr lang="ru-RU" sz="21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в феврале 1978 г. в бассейне </a:t>
            </a:r>
            <a:r>
              <a:rPr lang="ru-RU" sz="21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реки Большие </a:t>
            </a:r>
            <a:r>
              <a:rPr lang="ru-RU" sz="2100" b="1" dirty="0" err="1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Уры</a:t>
            </a:r>
            <a:r>
              <a:rPr lang="ru-RU" sz="21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ru-RU" sz="21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 </a:t>
            </a:r>
            <a:r>
              <a:rPr lang="ru-RU" sz="21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тех пор и началась работа по изучению этой удивительной кошки. </a:t>
            </a:r>
          </a:p>
          <a:p>
            <a:pPr algn="ctr"/>
            <a:r>
              <a:rPr lang="ru-RU" sz="21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конце 2007 </a:t>
            </a:r>
            <a:r>
              <a:rPr lang="ru-RU" sz="21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г. </a:t>
            </a:r>
            <a:r>
              <a:rPr lang="ru-RU" sz="21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 территории заповедника была установлена первая партия фоторегистрирующих устройств. </a:t>
            </a:r>
          </a:p>
          <a:p>
            <a:pPr algn="ctr"/>
            <a:r>
              <a:rPr lang="ru-RU" sz="21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 только 23 февраля 2008 </a:t>
            </a:r>
            <a:r>
              <a:rPr lang="ru-RU" sz="21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г. </a:t>
            </a:r>
            <a:r>
              <a:rPr lang="ru-RU" sz="21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были сняты первые долгожданные снимки снежного барса.</a:t>
            </a:r>
          </a:p>
          <a:p>
            <a:pPr algn="ctr"/>
            <a:r>
              <a:rPr lang="ru-RU" sz="22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Это были первые кадры снежного барса в естественной среде обитания, полученные на территории России</a:t>
            </a:r>
            <a:r>
              <a:rPr lang="ru-RU" sz="2200" b="1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endParaRPr lang="ru-RU" sz="21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IMG_20200506_10564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9" b="202"/>
          <a:stretch/>
        </p:blipFill>
        <p:spPr>
          <a:xfrm>
            <a:off x="0" y="202751"/>
            <a:ext cx="5129599" cy="3847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0428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0593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t="1" b="605"/>
          <a:stretch/>
        </p:blipFill>
        <p:spPr>
          <a:xfrm>
            <a:off x="294640" y="274505"/>
            <a:ext cx="8849360" cy="6583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3886385" cy="22467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ru-RU" sz="20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Уникальным </a:t>
            </a:r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кадрам из жизни ирбисов предшествовало несколько экспедиций научных сотрудников заповедника в поисках наиболее часто посещаемых участков, а также маркировочных точек </a:t>
            </a:r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зверя</a:t>
            </a:r>
            <a:endParaRPr lang="ru-RU" sz="20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67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0563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0" t="1286" r="680" b="56"/>
          <a:stretch/>
        </p:blipFill>
        <p:spPr>
          <a:xfrm>
            <a:off x="4426241" y="0"/>
            <a:ext cx="471775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00506_110020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9" r="32658"/>
          <a:stretch/>
        </p:blipFill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934670"/>
            <a:ext cx="9144000" cy="9694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ru-RU" sz="9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Ходу экспедиций не помешали ни </a:t>
            </a:r>
            <a:r>
              <a:rPr lang="ru-RU" sz="2000" dirty="0" err="1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сложнопроходимые</a:t>
            </a:r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для человека горные участки, </a:t>
            </a:r>
            <a:endParaRPr lang="ru-RU" sz="2000" dirty="0" smtClean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ни </a:t>
            </a:r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низкие температуры </a:t>
            </a:r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воздуха</a:t>
            </a:r>
            <a:endParaRPr lang="ru-RU" sz="20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/>
            <a:endParaRPr lang="ru-RU" sz="8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653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0506_10582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r="5728"/>
          <a:stretch/>
        </p:blipFill>
        <p:spPr>
          <a:xfrm>
            <a:off x="0" y="0"/>
            <a:ext cx="913476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181600" y="0"/>
            <a:ext cx="3962399" cy="14619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ru-RU" sz="9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В настоящее время научным сотрудникам в наблюдении за ирбисами продолжают «помогать» автоматические </a:t>
            </a:r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фоторегистраторы</a:t>
            </a:r>
            <a:endParaRPr lang="ru-RU" sz="11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00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0506_11010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1" b="-1145"/>
          <a:stretch/>
        </p:blipFill>
        <p:spPr>
          <a:xfrm>
            <a:off x="0" y="0"/>
            <a:ext cx="9144000" cy="6936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814320" y="0"/>
            <a:ext cx="6329680" cy="8771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ru-RU" sz="11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Благодаря снимкам, полученным с их помощью, ученые узнают много нового и интересного из жизни снежных </a:t>
            </a:r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барсов</a:t>
            </a:r>
            <a:endParaRPr lang="ru-RU" sz="105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1003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/>
        </p:blipFill>
        <p:spPr>
          <a:xfrm>
            <a:off x="170896" y="0"/>
            <a:ext cx="8829915" cy="6265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7708" y="5211435"/>
            <a:ext cx="9116292" cy="15388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ru-RU" sz="7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Оказывается, что несколько сотен метров водной преграды для ирбиса не </a:t>
            </a:r>
            <a:r>
              <a:rPr lang="ru-RU" sz="2000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являются препятствием</a:t>
            </a:r>
            <a:r>
              <a:rPr lang="ru-RU" sz="2000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! Фоторегистраторы, установленные на левом (заповедном) берегу Енисея и на правом (в охранной зоне) – зафиксировали одного и того же барса с разницей в несколько </a:t>
            </a:r>
            <a:r>
              <a:rPr lang="ru-RU" sz="2000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дней </a:t>
            </a:r>
            <a:endParaRPr lang="ru-RU" sz="2000" dirty="0">
              <a:ln w="0"/>
              <a:solidFill>
                <a:srgbClr val="8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/>
            <a:endParaRPr lang="ru-RU" sz="7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041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1020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65747" r="51035" b="16168"/>
          <a:stretch/>
        </p:blipFill>
        <p:spPr>
          <a:xfrm>
            <a:off x="12473" y="0"/>
            <a:ext cx="9131527" cy="6858000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-81280" y="882149"/>
            <a:ext cx="8814815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000" algn="just"/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ru-RU" sz="25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Представляем Вашему вниманию фотографии </a:t>
            </a:r>
            <a:r>
              <a:rPr lang="ru-RU" sz="2500" dirty="0">
                <a:solidFill>
                  <a:schemeClr val="bg1"/>
                </a:solidFill>
                <a:latin typeface="Arial Narrow" panose="020B0606020202030204" pitchFamily="34" charset="0"/>
              </a:rPr>
              <a:t>снежного барса, полученные с </a:t>
            </a:r>
            <a:r>
              <a:rPr lang="ru-RU" sz="2500" dirty="0" err="1">
                <a:solidFill>
                  <a:schemeClr val="bg1"/>
                </a:solidFill>
                <a:latin typeface="Arial Narrow" panose="020B0606020202030204" pitchFamily="34" charset="0"/>
              </a:rPr>
              <a:t>автофоторегистраторов</a:t>
            </a:r>
            <a:r>
              <a:rPr lang="ru-RU" sz="2500" dirty="0">
                <a:solidFill>
                  <a:schemeClr val="bg1"/>
                </a:solidFill>
                <a:latin typeface="Arial Narrow" panose="020B0606020202030204" pitchFamily="34" charset="0"/>
              </a:rPr>
              <a:t>, установленных на территории Саяно-Шушенского биосферного заповедника. </a:t>
            </a:r>
            <a:endParaRPr lang="ru-RU" sz="25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468000" algn="just"/>
            <a:r>
              <a:rPr lang="ru-RU" sz="25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	«</a:t>
            </a:r>
            <a:r>
              <a:rPr lang="ru-RU" sz="2500" dirty="0">
                <a:solidFill>
                  <a:schemeClr val="bg1"/>
                </a:solidFill>
                <a:latin typeface="Arial Narrow" panose="020B0606020202030204" pitchFamily="34" charset="0"/>
              </a:rPr>
              <a:t>А где артефакты? Где история? Где музей?...» - спросите вы. </a:t>
            </a:r>
          </a:p>
          <a:p>
            <a:pPr marL="468000" algn="just"/>
            <a:r>
              <a:rPr lang="ru-RU" sz="25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	Минусинский </a:t>
            </a:r>
            <a:r>
              <a:rPr lang="ru-RU" sz="2500" dirty="0">
                <a:solidFill>
                  <a:schemeClr val="bg1"/>
                </a:solidFill>
                <a:latin typeface="Arial Narrow" panose="020B0606020202030204" pitchFamily="34" charset="0"/>
              </a:rPr>
              <a:t>музей основан в 1877 году провизором  Николаем Михайлович Мартьяновым (1844-1904 гг.). </a:t>
            </a:r>
            <a:endParaRPr lang="ru-RU" sz="25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468000" algn="just"/>
            <a:r>
              <a:rPr lang="ru-RU" sz="2500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ru-RU" sz="25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 </a:t>
            </a:r>
            <a:r>
              <a:rPr lang="ru-RU" sz="2500" dirty="0">
                <a:solidFill>
                  <a:schemeClr val="bg1"/>
                </a:solidFill>
                <a:latin typeface="Arial Narrow" panose="020B0606020202030204" pitchFamily="34" charset="0"/>
              </a:rPr>
              <a:t>роду своей деятельности основатель музея много путешествовал по Минусинскому округу. В этих поездках он занимался научно-исследовательской деятельностью: изучал флору и фауну, собирал гербарий, обследовал исторические и археологические памятники. В результате этих экспедиций был получен богатый материал, который и был положен в основу естественно-научной коллекции </a:t>
            </a:r>
            <a:r>
              <a:rPr lang="ru-RU" sz="25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музея</a:t>
            </a:r>
            <a:endParaRPr lang="ru-RU" sz="25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27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057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6" y="0"/>
            <a:ext cx="8891828" cy="601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" y="5750004"/>
            <a:ext cx="9143999" cy="120032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ru-RU" sz="7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Ранее было известно, что барсы плавают на небольшие </a:t>
            </a:r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расстояния. </a:t>
            </a:r>
          </a:p>
          <a:p>
            <a:pPr algn="ctr"/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О </a:t>
            </a:r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том, что ирбис сможет преодолеть более 500 метров водного пути впервые стало известно благодаря снимкам с фоторегистраторов Саяно-Шушенского </a:t>
            </a:r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заповедника </a:t>
            </a:r>
            <a:endParaRPr lang="ru-RU" sz="20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/>
            <a:endParaRPr lang="ru-RU" sz="5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8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1024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5"/>
          <a:stretch/>
        </p:blipFill>
        <p:spPr>
          <a:xfrm>
            <a:off x="0" y="0"/>
            <a:ext cx="917170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181599" y="6329680"/>
            <a:ext cx="3878349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Барсу-пловцу дали кличку </a:t>
            </a:r>
            <a:r>
              <a:rPr lang="ru-RU" sz="2000" dirty="0" err="1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Ихтиандр</a:t>
            </a:r>
            <a:endParaRPr lang="ru-RU" sz="20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22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057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93" y="-81280"/>
            <a:ext cx="4865687" cy="7017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1280" y="303441"/>
            <a:ext cx="4278313" cy="686341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Самки </a:t>
            </a:r>
            <a:r>
              <a:rPr lang="ru-RU" sz="20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снежного барса приносят приплод раз в два года</a:t>
            </a:r>
            <a:r>
              <a:rPr lang="ru-RU" sz="20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Гон </a:t>
            </a:r>
            <a:r>
              <a:rPr lang="ru-RU" sz="20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приходится на конец февраля — начало марта. </a:t>
            </a:r>
          </a:p>
          <a:p>
            <a:pPr algn="ctr"/>
            <a:endParaRPr lang="ru-RU" sz="2000" b="1" dirty="0">
              <a:ln w="0"/>
              <a:solidFill>
                <a:srgbClr val="8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мае-июне рождаются слепые и беспомощные детеныши, весом около 500 грамм и длиной до 30 см. </a:t>
            </a:r>
            <a:r>
              <a:rPr lang="ru-RU" sz="20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помете обычно бывает от </a:t>
            </a:r>
            <a:r>
              <a:rPr lang="ru-RU" sz="20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 </a:t>
            </a:r>
            <a:r>
              <a:rPr lang="ru-RU" sz="20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 </a:t>
            </a:r>
            <a:r>
              <a:rPr lang="ru-RU" sz="20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 </a:t>
            </a:r>
            <a:r>
              <a:rPr lang="ru-RU" sz="20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котят. </a:t>
            </a:r>
          </a:p>
          <a:p>
            <a:pPr algn="ctr"/>
            <a:endParaRPr lang="ru-RU" sz="2000" b="1" dirty="0">
              <a:ln w="0"/>
              <a:solidFill>
                <a:srgbClr val="8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Заботится о потомстве только самка. </a:t>
            </a:r>
          </a:p>
          <a:p>
            <a:pPr algn="ctr"/>
            <a:endParaRPr lang="ru-RU" sz="2000" b="1" dirty="0">
              <a:ln w="0"/>
              <a:solidFill>
                <a:srgbClr val="8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Через 6-8 дней после рождения котята прозревают. </a:t>
            </a:r>
          </a:p>
          <a:p>
            <a:pPr algn="ctr"/>
            <a:endParaRPr lang="ru-RU" sz="2000" b="1" dirty="0">
              <a:ln w="0"/>
              <a:solidFill>
                <a:srgbClr val="8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Примерно с </a:t>
            </a:r>
            <a:r>
              <a:rPr lang="ru-RU" sz="20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3-х месячного </a:t>
            </a:r>
            <a:r>
              <a:rPr lang="ru-RU" sz="20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возраста молодые барсы начинают сопровождать мать, удаляясь от </a:t>
            </a:r>
            <a:r>
              <a:rPr lang="ru-RU" sz="20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логова. Она </a:t>
            </a:r>
            <a:r>
              <a:rPr lang="ru-RU" sz="20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выводит малышей знакомиться с окрестностями и сопровождать ее на охоте.</a:t>
            </a:r>
          </a:p>
          <a:p>
            <a:pPr algn="just"/>
            <a:r>
              <a:rPr lang="ru-RU" sz="2000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9105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0561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r="1"/>
          <a:stretch/>
        </p:blipFill>
        <p:spPr>
          <a:xfrm>
            <a:off x="208280" y="0"/>
            <a:ext cx="8727440" cy="5896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Подрастающие ирбисы, как и все дети, осваивают окружающий мир с помощью игры. </a:t>
            </a:r>
          </a:p>
          <a:p>
            <a:pPr algn="ctr"/>
            <a:r>
              <a:rPr lang="ru-RU" sz="2000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Однажды «игрушкой» для </a:t>
            </a:r>
            <a:r>
              <a:rPr lang="ru-RU" sz="2000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котят </a:t>
            </a:r>
            <a:r>
              <a:rPr lang="ru-RU" sz="2000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Саяно-Шушенском заповеднике стала </a:t>
            </a:r>
            <a:r>
              <a:rPr lang="ru-RU" sz="2000" dirty="0" err="1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фотоловушка</a:t>
            </a:r>
            <a:r>
              <a:rPr lang="ru-RU" sz="2000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sz="2000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 </a:t>
            </a:r>
            <a:r>
              <a:rPr lang="ru-RU" sz="2000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снимках </a:t>
            </a:r>
            <a:r>
              <a:rPr lang="ru-RU" sz="2000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были многочисленные лапы и мордочки любопытных </a:t>
            </a:r>
            <a:r>
              <a:rPr lang="ru-RU" sz="2000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 игривых ирбисов</a:t>
            </a:r>
            <a:r>
              <a:rPr lang="ru-RU" sz="2000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sz="2000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годовалом возрасте котята по внешнему виду практически не отличаются от взрослых, но продолжают ходить за </a:t>
            </a:r>
            <a:r>
              <a:rPr lang="ru-RU" sz="2000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матерью. Начинают </a:t>
            </a:r>
            <a:r>
              <a:rPr lang="ru-RU" sz="2000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самостоятельную жизнь молодые ирбисы примерно с полуторагодовалого </a:t>
            </a:r>
            <a:r>
              <a:rPr lang="ru-RU" sz="2000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возраста </a:t>
            </a:r>
            <a:endParaRPr lang="ru-RU" sz="2000" dirty="0">
              <a:ln w="0"/>
              <a:solidFill>
                <a:srgbClr val="8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00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101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20"/>
            <a:ext cx="9144000" cy="6134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1761" y="5962096"/>
            <a:ext cx="8961119" cy="84638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ru-RU" sz="9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Продолжительность жизни снежных барсов 13-15 лет, в неволе – до 21 года.</a:t>
            </a:r>
          </a:p>
          <a:p>
            <a:pPr algn="just"/>
            <a:endParaRPr lang="ru-RU" sz="20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920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102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686800" cy="5852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46841" y="5660290"/>
            <a:ext cx="8568559" cy="109260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ru-RU" sz="5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В Российской Федерации геральдические изображения ирбиса стали применяться на региональном уровне. </a:t>
            </a:r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Снежный </a:t>
            </a:r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барс является символом Шушенского и Ермаковского районов Красноярского </a:t>
            </a:r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края</a:t>
            </a:r>
            <a:endParaRPr lang="ru-RU" sz="20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375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1002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2"/>
          <a:stretch/>
        </p:blipFill>
        <p:spPr>
          <a:xfrm>
            <a:off x="15123" y="-105104"/>
            <a:ext cx="912887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910091" y="5842337"/>
            <a:ext cx="6233909" cy="10156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В настоящее время область постоянного обитания вида охватывает Алтай, Западный и Восточный Саяны, горы Тывы, Тункинские и </a:t>
            </a:r>
            <a:r>
              <a:rPr lang="ru-RU" sz="2000" dirty="0" err="1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Китойские</a:t>
            </a:r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гольцы</a:t>
            </a:r>
            <a:endParaRPr lang="ru-RU" sz="20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47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1020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65747" r="51035" b="16168"/>
          <a:stretch/>
        </p:blipFill>
        <p:spPr>
          <a:xfrm>
            <a:off x="-1" y="0"/>
            <a:ext cx="9131527" cy="685800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62000" y="1744674"/>
            <a:ext cx="760984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ru-RU" altLang="ru-RU" sz="2000" dirty="0">
              <a:solidFill>
                <a:schemeClr val="bg1"/>
              </a:solidFill>
              <a:latin typeface="Century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Снежный барс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ru-RU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Uncia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uncia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Shreber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, 1775) занесен в Красный список МСОП (2000) как «находящийся под угрозой исчезновения» (высшая охранная категория ENC2A).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В Красной книге Монголии (1997) ему присвоен статус – «очень редкий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».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Красной книге Российской Федерации (2001) –  «находящийся под угрозой исчезновения вид на пределе ареала» (1 категория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)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/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36970" y="6183555"/>
            <a:ext cx="165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Минусинск, </a:t>
            </a: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2025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09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1020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65747" r="51035" b="16168"/>
          <a:stretch/>
        </p:blipFill>
        <p:spPr>
          <a:xfrm>
            <a:off x="-1" y="0"/>
            <a:ext cx="9131527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5708" y="5048809"/>
            <a:ext cx="83085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На </a:t>
            </a:r>
            <a:r>
              <a:rPr 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фотографии Н</a:t>
            </a:r>
            <a:r>
              <a:rPr 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В</a:t>
            </a:r>
            <a:r>
              <a:rPr 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. Федорова (ОФ МКМ 5988, нач. ХХ в.) представлена экспозиция природы из архива </a:t>
            </a:r>
            <a:r>
              <a:rPr 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музея </a:t>
            </a:r>
            <a:r>
              <a:rPr 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им. Н</a:t>
            </a:r>
            <a:r>
              <a:rPr 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М</a:t>
            </a:r>
            <a:r>
              <a:rPr 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. Мартьянова. Сотрудники музея в то время именно так представили </a:t>
            </a:r>
            <a:r>
              <a:rPr lang="ru-RU" sz="2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минусинцам</a:t>
            </a:r>
            <a:r>
              <a:rPr 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биоразнообразие </a:t>
            </a:r>
            <a:r>
              <a:rPr 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региона, вели научно-просветительскую </a:t>
            </a:r>
            <a:r>
              <a:rPr 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деятельность</a:t>
            </a:r>
            <a:endParaRPr lang="ru-RU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b="2271"/>
          <a:stretch/>
        </p:blipFill>
        <p:spPr>
          <a:xfrm>
            <a:off x="1217283" y="174668"/>
            <a:ext cx="6985416" cy="4874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559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1020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65747" r="51035" b="16168"/>
          <a:stretch/>
        </p:blipFill>
        <p:spPr>
          <a:xfrm>
            <a:off x="-1" y="0"/>
            <a:ext cx="9131527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5181" y="387483"/>
            <a:ext cx="86655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Сегодня экспозиция «Живая природа Сибири» выглядит иначе. </a:t>
            </a:r>
            <a:endParaRPr lang="ru-RU" sz="22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Однако</a:t>
            </a:r>
            <a:r>
              <a:rPr 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, сотрудники музея </a:t>
            </a:r>
            <a:r>
              <a:rPr 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продолжают </a:t>
            </a:r>
            <a:r>
              <a:rPr 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традиции, заложенные </a:t>
            </a:r>
            <a:r>
              <a:rPr 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основателем</a:t>
            </a:r>
            <a:endParaRPr lang="ru-RU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1360" y="5796172"/>
            <a:ext cx="77825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Экспозиция Минусинского </a:t>
            </a:r>
            <a:r>
              <a:rPr 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краеведческого музея </a:t>
            </a:r>
            <a:r>
              <a:rPr 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им. Н. М. Мартьянова </a:t>
            </a:r>
            <a:r>
              <a:rPr 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«</a:t>
            </a:r>
            <a:r>
              <a:rPr 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Живая природа Сибири»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6932"/>
          <a:stretch/>
        </p:blipFill>
        <p:spPr>
          <a:xfrm>
            <a:off x="255181" y="1495479"/>
            <a:ext cx="8790134" cy="4106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9949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1020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65747" r="51035" b="16168"/>
          <a:stretch/>
        </p:blipFill>
        <p:spPr>
          <a:xfrm>
            <a:off x="-1" y="0"/>
            <a:ext cx="9131527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55360" y="890973"/>
            <a:ext cx="277402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В марте 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2018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года 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Мартьяновский музей, в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рамках партнерских отношений с Красноярским парком флоры и фауны «Роев ручей», в фонды естественно-научной коллекции было передано чучело снежного барса – </a:t>
            </a:r>
            <a:r>
              <a:rPr lang="ru-RU" sz="24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Бьянки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8" y="890973"/>
            <a:ext cx="5767210" cy="5260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9849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1020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65747" r="51035" b="16168"/>
          <a:stretch/>
        </p:blipFill>
        <p:spPr>
          <a:xfrm>
            <a:off x="-1" y="0"/>
            <a:ext cx="9131527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7601" y="3108867"/>
            <a:ext cx="436556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Бьянка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появилась на свет в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пермском зоопарке 28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мая 2002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г.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Свою кличку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получила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благодаря предкам из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Италии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endParaRPr lang="ru-RU" sz="20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декабре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2002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г. была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доставлена в «Роев ручей».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парке она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содержалась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до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ноября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2008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г.,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а потом была передана в зоопарк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Казани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, согласно договора о временной передержке на размножение.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До декабря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2011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г.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жила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казанском зоопарке, затем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вернулась в Роев ручей и составила пару самцу </a:t>
            </a:r>
            <a:r>
              <a:rPr lang="ru-RU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Драгону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К сожалению, размножения не было.</a:t>
            </a:r>
          </a:p>
          <a:p>
            <a:pPr algn="just"/>
            <a:endParaRPr lang="ru-RU" sz="20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 descr="Снежный барс, ирби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6" y="0"/>
            <a:ext cx="4560350" cy="3226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64360" y="97159"/>
            <a:ext cx="4248500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февраля 2016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г. </a:t>
            </a:r>
            <a:r>
              <a:rPr lang="ru-RU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Бьянка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пала от неизлечимой болезни.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Руководством парка было принято решение об изготовлении чучела для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передачи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его в Минусинский музей для проведения научно-просветительской работы в направлении экологического воспитания подрастающего поколения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Для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создания выставочного проекта руководство музея, в свою очередь, обратилось в Государственный природный биосферный заповедник «Саяно-Шушенский». 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Заповедник является природоохранным, научно-исследовательским и эколого-просветительским учреждением. Ведет работу по сохранению и изучению снежного барса.  </a:t>
            </a:r>
            <a:endParaRPr lang="ru-RU" sz="20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Таким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образом, в музей были переданы фотографии снежного барса, сделанные </a:t>
            </a:r>
            <a:r>
              <a:rPr lang="ru-RU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фотоловушками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endParaRPr lang="ru-RU" sz="2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638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0545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r="5336"/>
          <a:stretch/>
        </p:blipFill>
        <p:spPr>
          <a:xfrm>
            <a:off x="-73719" y="-131608"/>
            <a:ext cx="9431079" cy="708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62515" y="-24446"/>
            <a:ext cx="4162765" cy="68326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ru-RU" sz="19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Снежный </a:t>
            </a:r>
            <a:r>
              <a:rPr lang="ru-RU" sz="19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барс (ирбис) – крупное хищное млекопитающее семейства Кошачьих, обитающее в горах Центральной Азии. </a:t>
            </a:r>
          </a:p>
          <a:p>
            <a:pPr algn="ctr"/>
            <a:r>
              <a:rPr lang="ru-RU" sz="19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В </a:t>
            </a:r>
            <a:r>
              <a:rPr lang="ru-RU" sz="19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силу своей малочисленности, скрытного образа жизни в условиях высокогорий и труднодоступности мест </a:t>
            </a:r>
            <a:r>
              <a:rPr lang="ru-RU" sz="19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обитания, </a:t>
            </a:r>
            <a:r>
              <a:rPr lang="ru-RU" sz="19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этот вид все </a:t>
            </a:r>
            <a:r>
              <a:rPr lang="ru-RU" sz="19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ещё </a:t>
            </a:r>
            <a:r>
              <a:rPr lang="ru-RU" sz="19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малоизучен</a:t>
            </a:r>
            <a:r>
              <a:rPr lang="ru-RU" sz="19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но </a:t>
            </a:r>
            <a:r>
              <a:rPr lang="ru-RU" sz="19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находится </a:t>
            </a:r>
            <a:r>
              <a:rPr lang="ru-RU" sz="19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под угрозой исчезновения и внесен в Красные книги всех </a:t>
            </a:r>
            <a:r>
              <a:rPr lang="ru-RU" sz="19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рангов</a:t>
            </a:r>
            <a:r>
              <a:rPr lang="ru-RU" sz="19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19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Современный </a:t>
            </a:r>
            <a:r>
              <a:rPr lang="ru-RU" sz="19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ареал </a:t>
            </a:r>
            <a:r>
              <a:rPr lang="ru-RU" sz="19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ирбиса </a:t>
            </a:r>
            <a:r>
              <a:rPr lang="ru-RU" sz="19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охватывает 13 стран: </a:t>
            </a:r>
            <a:r>
              <a:rPr lang="ru-RU" sz="19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Афганистан, Бутан, Китай, Индия, Казахстан, Киргизстан, Монголия, Непал, Пакистан, Россия, Таджикистан, Узбекистан, Мьянма. </a:t>
            </a:r>
          </a:p>
          <a:p>
            <a:pPr algn="ctr"/>
            <a:r>
              <a:rPr lang="ru-RU" sz="19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Россия </a:t>
            </a:r>
            <a:r>
              <a:rPr lang="ru-RU" sz="19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– северный предел распространения ирбиса, где </a:t>
            </a:r>
            <a:r>
              <a:rPr lang="ru-RU" sz="19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ареал животного </a:t>
            </a:r>
            <a:r>
              <a:rPr lang="ru-RU" sz="19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приходится в основном на Алтае-Саянскую горную страну и составляет </a:t>
            </a:r>
            <a:r>
              <a:rPr lang="ru-RU" sz="1900" b="1" dirty="0" smtClean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2-3</a:t>
            </a:r>
            <a:r>
              <a:rPr lang="ru-RU" sz="1900" b="1" dirty="0">
                <a:ln w="0"/>
                <a:solidFill>
                  <a:srgbClr val="8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% площади современного мирового </a:t>
            </a:r>
            <a:r>
              <a:rPr lang="ru-RU" sz="1900" b="1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ареала</a:t>
            </a:r>
            <a:endParaRPr lang="ru-RU" sz="1900" b="1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56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05526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1" t="66"/>
          <a:stretch/>
        </p:blipFill>
        <p:spPr>
          <a:xfrm rot="16200000">
            <a:off x="3344625" y="896509"/>
            <a:ext cx="6172627" cy="5345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1280" y="340637"/>
            <a:ext cx="3687608" cy="6155531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ru-RU" sz="20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Ирбис </a:t>
            </a:r>
            <a:r>
              <a:rPr lang="ru-RU" sz="22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приземист </a:t>
            </a:r>
            <a:r>
              <a:rPr lang="ru-RU" sz="22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и коротконог, достигает в длину 120-125 см, весом </a:t>
            </a:r>
            <a:r>
              <a:rPr lang="ru-RU" sz="22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до </a:t>
            </a:r>
            <a:r>
              <a:rPr lang="ru-RU" sz="22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50 кг. </a:t>
            </a:r>
          </a:p>
          <a:p>
            <a:pPr algn="ctr"/>
            <a:r>
              <a:rPr lang="ru-RU" sz="22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У </a:t>
            </a:r>
            <a:r>
              <a:rPr lang="ru-RU" sz="22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барсов длинная густая шерсть, спасающая от холода, и очень длинный хвост, длина которого составляет три четверти от длины тела. </a:t>
            </a:r>
          </a:p>
          <a:p>
            <a:pPr algn="ctr"/>
            <a:r>
              <a:rPr lang="ru-RU" sz="22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Окрас – </a:t>
            </a:r>
            <a:r>
              <a:rPr lang="ru-RU" sz="22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дымчато-</a:t>
            </a:r>
            <a:r>
              <a:rPr lang="ru-RU" sz="2200" dirty="0" err="1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буровато</a:t>
            </a:r>
            <a:r>
              <a:rPr lang="ru-RU" sz="22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-серый с узором больших пятен, разбросанных по всему телу. </a:t>
            </a:r>
          </a:p>
          <a:p>
            <a:pPr algn="ctr"/>
            <a:r>
              <a:rPr lang="ru-RU" sz="22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Рисунок </a:t>
            </a:r>
            <a:r>
              <a:rPr lang="ru-RU" sz="22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пятен молодых – </a:t>
            </a:r>
            <a:r>
              <a:rPr lang="ru-RU" sz="22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расплывчатый. Четкий </a:t>
            </a:r>
            <a:r>
              <a:rPr lang="ru-RU" sz="22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рисунок, по которому можно отличить одного барса от другого, приобретается после первой линьки в </a:t>
            </a:r>
            <a:r>
              <a:rPr lang="ru-RU" sz="22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возрасте старше года</a:t>
            </a:r>
            <a:endParaRPr lang="ru-RU" sz="2200" i="1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109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06_110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-45433"/>
            <a:ext cx="8633866" cy="5703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7195" y="5534561"/>
            <a:ext cx="9116805" cy="1323439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Пятнистый </a:t>
            </a:r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рисунок индивидуален для каждой особи, как </a:t>
            </a:r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отпечатки </a:t>
            </a:r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пальцев у человека. Уникальный рисунок пятен используется для </a:t>
            </a:r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идентификации </a:t>
            </a:r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животных. </a:t>
            </a:r>
            <a:endParaRPr lang="ru-RU" sz="2000" dirty="0" smtClean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Саяно-Шушенском </a:t>
            </a:r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заповеднике, </a:t>
            </a:r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на основе полученных снимков с автоматических фоторегистраторов, </a:t>
            </a:r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на </a:t>
            </a:r>
            <a:r>
              <a:rPr lang="ru-RU" sz="2000" dirty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каждую особь составляется свой </a:t>
            </a:r>
            <a:r>
              <a:rPr lang="ru-RU" sz="20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паспорт</a:t>
            </a:r>
            <a:endParaRPr lang="ru-RU" sz="2000" dirty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261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1150</TotalTime>
  <Words>1115</Words>
  <Application>Microsoft Office PowerPoint</Application>
  <PresentationFormat>Экран (4:3)</PresentationFormat>
  <Paragraphs>88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Arial Narrow</vt:lpstr>
      <vt:lpstr>Calibri</vt:lpstr>
      <vt:lpstr>Calibri Light</vt:lpstr>
      <vt:lpstr>Century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Мартьянова Музей</cp:lastModifiedBy>
  <cp:revision>91</cp:revision>
  <dcterms:created xsi:type="dcterms:W3CDTF">2020-05-12T01:48:01Z</dcterms:created>
  <dcterms:modified xsi:type="dcterms:W3CDTF">2025-10-10T04:26:53Z</dcterms:modified>
</cp:coreProperties>
</file>